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5" r:id="rId2"/>
    <p:sldMasterId id="2147483679" r:id="rId3"/>
  </p:sldMasterIdLst>
  <p:notesMasterIdLst>
    <p:notesMasterId r:id="rId28"/>
  </p:notesMasterIdLst>
  <p:handoutMasterIdLst>
    <p:handoutMasterId r:id="rId29"/>
  </p:handoutMasterIdLst>
  <p:sldIdLst>
    <p:sldId id="256" r:id="rId4"/>
    <p:sldId id="264" r:id="rId5"/>
    <p:sldId id="453" r:id="rId6"/>
    <p:sldId id="454" r:id="rId7"/>
    <p:sldId id="455" r:id="rId8"/>
    <p:sldId id="456" r:id="rId9"/>
    <p:sldId id="457" r:id="rId10"/>
    <p:sldId id="458" r:id="rId11"/>
    <p:sldId id="459" r:id="rId12"/>
    <p:sldId id="460" r:id="rId13"/>
    <p:sldId id="461" r:id="rId14"/>
    <p:sldId id="462" r:id="rId15"/>
    <p:sldId id="463" r:id="rId16"/>
    <p:sldId id="464" r:id="rId17"/>
    <p:sldId id="479" r:id="rId18"/>
    <p:sldId id="480" r:id="rId19"/>
    <p:sldId id="481" r:id="rId20"/>
    <p:sldId id="474" r:id="rId21"/>
    <p:sldId id="473" r:id="rId22"/>
    <p:sldId id="482" r:id="rId23"/>
    <p:sldId id="470" r:id="rId24"/>
    <p:sldId id="476" r:id="rId25"/>
    <p:sldId id="477" r:id="rId26"/>
    <p:sldId id="478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99"/>
    <a:srgbClr val="FFFF99"/>
    <a:srgbClr val="CC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5" autoAdjust="0"/>
    <p:restoredTop sz="89748" autoAdjust="0"/>
  </p:normalViewPr>
  <p:slideViewPr>
    <p:cSldViewPr>
      <p:cViewPr>
        <p:scale>
          <a:sx n="80" d="100"/>
          <a:sy n="80" d="100"/>
        </p:scale>
        <p:origin x="-61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8583F2-724D-4FB1-9545-3FE7B00A1A23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7B8056-A5EF-4F2A-ABA8-D9A157D9A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76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0C1A9A-E2B4-44B6-9D6D-F7A9E75DCE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DE1305-4B1B-45B0-9374-38FB82D273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3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E1305-4B1B-45B0-9374-38FB82D273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74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31BF-8CF3-4216-90DB-37DB17665D5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7062D-007B-461A-9949-9BC90ECA4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5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17638"/>
            <a:ext cx="4492625" cy="251936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95812" y="1417638"/>
            <a:ext cx="4548188" cy="251936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4143376"/>
            <a:ext cx="8229600" cy="1595438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9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199" y="1417638"/>
            <a:ext cx="2614613" cy="203517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182937" y="1417638"/>
            <a:ext cx="2746375" cy="203517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40438" y="1417638"/>
            <a:ext cx="2646362" cy="203517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3611563"/>
            <a:ext cx="8229600" cy="2547937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4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" y="1417638"/>
            <a:ext cx="8229600" cy="476567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1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563688"/>
            <a:ext cx="4027488" cy="456406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643438" y="1563688"/>
            <a:ext cx="4043361" cy="456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0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457200" y="2198689"/>
            <a:ext cx="8229600" cy="3944936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473204"/>
            <a:ext cx="8229600" cy="555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5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0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45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1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ansition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08340"/>
            <a:ext cx="7772400" cy="633412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980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88003-31A8-448C-A22C-922AA454FB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3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1CB7-A1D1-4FE8-89A5-B1B999422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6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24EE5-B18F-4107-9F1F-79B509A13C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3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MPS-Backgro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4412"/>
            <a:ext cx="7772400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28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DMPS logo 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395" y="5440791"/>
            <a:ext cx="1106479" cy="4647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75071" y="6106830"/>
            <a:ext cx="1716827" cy="44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2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1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Gill Sans MT"/>
                <a:cs typeface="Gill Sans MT"/>
              </a:defRPr>
            </a:lvl1pPr>
            <a:lvl2pPr>
              <a:defRPr sz="2400">
                <a:latin typeface="Gill Sans MT"/>
                <a:cs typeface="Gill Sans MT"/>
              </a:defRPr>
            </a:lvl2pPr>
            <a:lvl3pPr>
              <a:defRPr sz="2000">
                <a:latin typeface="Gill Sans MT"/>
                <a:cs typeface="Gill Sans MT"/>
              </a:defRPr>
            </a:lvl3pPr>
            <a:lvl4pPr>
              <a:defRPr sz="1800">
                <a:latin typeface="Gill Sans MT"/>
                <a:cs typeface="Gill Sans MT"/>
              </a:defRPr>
            </a:lvl4pPr>
            <a:lvl5pPr>
              <a:defRPr sz="1800">
                <a:latin typeface="Gill Sans MT"/>
                <a:cs typeface="Gill Sans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Gill Sans MT"/>
                <a:cs typeface="Gill Sans MT"/>
              </a:defRPr>
            </a:lvl1pPr>
            <a:lvl2pPr>
              <a:defRPr sz="2400">
                <a:latin typeface="Gill Sans MT"/>
                <a:cs typeface="Gill Sans MT"/>
              </a:defRPr>
            </a:lvl2pPr>
            <a:lvl3pPr>
              <a:defRPr sz="2000">
                <a:latin typeface="Gill Sans MT"/>
                <a:cs typeface="Gill Sans MT"/>
              </a:defRPr>
            </a:lvl3pPr>
            <a:lvl4pPr>
              <a:defRPr sz="1800">
                <a:latin typeface="Gill Sans MT"/>
                <a:cs typeface="Gill Sans MT"/>
              </a:defRPr>
            </a:lvl4pPr>
            <a:lvl5pPr>
              <a:defRPr sz="1800">
                <a:latin typeface="Gill Sans MT"/>
                <a:cs typeface="Gill Sans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17638"/>
            <a:ext cx="3286125" cy="23209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3841749"/>
            <a:ext cx="3286125" cy="235743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698875" y="1417638"/>
            <a:ext cx="4987926" cy="47815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3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-1" y="1417638"/>
            <a:ext cx="3286125" cy="47815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698875" y="1417638"/>
            <a:ext cx="4987926" cy="4781548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2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6200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6038" y="1589088"/>
            <a:ext cx="7599362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0575" y="6400800"/>
            <a:ext cx="43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" charset="0"/>
                <a:ea typeface="ＭＳ Ｐゴシック" charset="-128"/>
              </a:defRPr>
            </a:lvl1pPr>
          </a:lstStyle>
          <a:p>
            <a:fld id="{09998F53-6844-4738-ADDC-A3EBF027C5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066800" y="1270000"/>
            <a:ext cx="8077200" cy="152400"/>
          </a:xfrm>
          <a:prstGeom prst="rect">
            <a:avLst/>
          </a:prstGeom>
          <a:gradFill rotWithShape="0">
            <a:gsLst>
              <a:gs pos="0">
                <a:srgbClr val="332914"/>
              </a:gs>
              <a:gs pos="50000">
                <a:srgbClr val="FFCC66"/>
              </a:gs>
              <a:gs pos="100000">
                <a:srgbClr val="33291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1028700" cy="6858000"/>
            <a:chOff x="0" y="0"/>
            <a:chExt cx="648" cy="432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0"/>
              <a:ext cx="639" cy="4320"/>
              <a:chOff x="0" y="0"/>
              <a:chExt cx="639" cy="4320"/>
            </a:xfrm>
          </p:grpSpPr>
          <p:pic>
            <p:nvPicPr>
              <p:cNvPr id="1036" name="Picture 8"/>
              <p:cNvPicPr>
                <a:picLocks noChangeAspect="1" noChangeArrowheads="1"/>
              </p:cNvPicPr>
              <p:nvPr userDrawn="1"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122" r="8681"/>
              <a:stretch>
                <a:fillRect/>
              </a:stretch>
            </p:blipFill>
            <p:spPr bwMode="auto">
              <a:xfrm>
                <a:off x="0" y="0"/>
                <a:ext cx="639" cy="43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7" name="Picture 9"/>
              <p:cNvPicPr>
                <a:picLocks noChangeAspect="1" noChangeArrowheads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525"/>
              <a:stretch>
                <a:fillRect/>
              </a:stretch>
            </p:blipFill>
            <p:spPr bwMode="auto">
              <a:xfrm>
                <a:off x="0" y="2400"/>
                <a:ext cx="637" cy="91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0" y="556"/>
              <a:ext cx="648" cy="410"/>
              <a:chOff x="0" y="556"/>
              <a:chExt cx="648" cy="410"/>
            </a:xfrm>
          </p:grpSpPr>
          <p:pic>
            <p:nvPicPr>
              <p:cNvPr id="1034" name="Picture 13"/>
              <p:cNvPicPr>
                <a:picLocks noChangeAspect="1" noChangeArrowheads="1"/>
              </p:cNvPicPr>
              <p:nvPr userDrawn="1"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333"/>
              <a:stretch>
                <a:fillRect/>
              </a:stretch>
            </p:blipFill>
            <p:spPr bwMode="auto">
              <a:xfrm>
                <a:off x="0" y="556"/>
                <a:ext cx="640" cy="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5" name="Rectangle 14"/>
              <p:cNvSpPr>
                <a:spLocks noChangeArrowheads="1"/>
              </p:cNvSpPr>
              <p:nvPr userDrawn="1"/>
            </p:nvSpPr>
            <p:spPr bwMode="auto">
              <a:xfrm>
                <a:off x="208" y="568"/>
                <a:ext cx="440" cy="96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</p:grpSp>
      <p:sp>
        <p:nvSpPr>
          <p:cNvPr id="1031" name="Text Box 17"/>
          <p:cNvSpPr txBox="1">
            <a:spLocks noChangeArrowheads="1"/>
          </p:cNvSpPr>
          <p:nvPr/>
        </p:nvSpPr>
        <p:spPr bwMode="auto">
          <a:xfrm>
            <a:off x="1127125" y="6415088"/>
            <a:ext cx="43735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National Council of Supervisors of Mathematics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CCSS Standards of Mathematical Practice: Getting Started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6200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6038" y="1589088"/>
            <a:ext cx="7599362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0575" y="6400800"/>
            <a:ext cx="43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" charset="0"/>
                <a:ea typeface="ＭＳ Ｐゴシック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C204B86-6AE9-4734-8505-01E384FA5382}" type="slidenum">
              <a:rPr lang="en-US" sz="1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066800" y="1270000"/>
            <a:ext cx="8077200" cy="152400"/>
          </a:xfrm>
          <a:prstGeom prst="rect">
            <a:avLst/>
          </a:prstGeom>
          <a:gradFill rotWithShape="0">
            <a:gsLst>
              <a:gs pos="0">
                <a:srgbClr val="332914"/>
              </a:gs>
              <a:gs pos="50000">
                <a:srgbClr val="FFCC66"/>
              </a:gs>
              <a:gs pos="100000">
                <a:srgbClr val="33291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1028700" cy="6858000"/>
            <a:chOff x="0" y="0"/>
            <a:chExt cx="648" cy="432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0"/>
              <a:ext cx="639" cy="4320"/>
              <a:chOff x="0" y="0"/>
              <a:chExt cx="639" cy="4320"/>
            </a:xfrm>
          </p:grpSpPr>
          <p:pic>
            <p:nvPicPr>
              <p:cNvPr id="1036" name="Picture 8"/>
              <p:cNvPicPr>
                <a:picLocks noChangeAspect="1" noChangeArrowheads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122" r="8681"/>
              <a:stretch>
                <a:fillRect/>
              </a:stretch>
            </p:blipFill>
            <p:spPr bwMode="auto">
              <a:xfrm>
                <a:off x="0" y="0"/>
                <a:ext cx="639" cy="43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7" name="Picture 9"/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525"/>
              <a:stretch>
                <a:fillRect/>
              </a:stretch>
            </p:blipFill>
            <p:spPr bwMode="auto">
              <a:xfrm>
                <a:off x="0" y="2400"/>
                <a:ext cx="637" cy="91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0" y="556"/>
              <a:ext cx="648" cy="410"/>
              <a:chOff x="0" y="556"/>
              <a:chExt cx="648" cy="410"/>
            </a:xfrm>
          </p:grpSpPr>
          <p:pic>
            <p:nvPicPr>
              <p:cNvPr id="1034" name="Picture 13"/>
              <p:cNvPicPr>
                <a:picLocks noChangeAspect="1" noChangeArrowheads="1"/>
              </p:cNvPicPr>
              <p:nvPr userDrawn="1"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333"/>
              <a:stretch>
                <a:fillRect/>
              </a:stretch>
            </p:blipFill>
            <p:spPr bwMode="auto">
              <a:xfrm>
                <a:off x="0" y="556"/>
                <a:ext cx="640" cy="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5" name="Rectangle 14"/>
              <p:cNvSpPr>
                <a:spLocks noChangeArrowheads="1"/>
              </p:cNvSpPr>
              <p:nvPr userDrawn="1"/>
            </p:nvSpPr>
            <p:spPr bwMode="auto">
              <a:xfrm>
                <a:off x="208" y="568"/>
                <a:ext cx="440" cy="96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</p:grpSp>
      <p:sp>
        <p:nvSpPr>
          <p:cNvPr id="1031" name="Text Box 17"/>
          <p:cNvSpPr txBox="1">
            <a:spLocks noChangeArrowheads="1"/>
          </p:cNvSpPr>
          <p:nvPr/>
        </p:nvSpPr>
        <p:spPr bwMode="auto">
          <a:xfrm>
            <a:off x="1127125" y="6415088"/>
            <a:ext cx="43735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National Council of Supervisors of Mathematics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CCSS Standards of Mathematical Practice: Getting Started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MPS-Background-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02374"/>
            <a:ext cx="9144000" cy="555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DMPS logo 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771" y="6390010"/>
            <a:ext cx="765166" cy="32137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53461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7472" indent="-342900" algn="l" defTabSz="457200" rtl="0" eaLnBrk="1" latinLnBrk="0" hangingPunct="1">
        <a:spcBef>
          <a:spcPts val="500"/>
        </a:spcBef>
        <a:spcAft>
          <a:spcPts val="800"/>
        </a:spcAft>
        <a:buFont typeface="Arial"/>
        <a:buChar char="•"/>
        <a:defRPr sz="3200" kern="1200">
          <a:solidFill>
            <a:srgbClr val="626262"/>
          </a:solidFill>
          <a:latin typeface="Gill Sans MT"/>
          <a:ea typeface="+mn-ea"/>
          <a:cs typeface="Gill Sans MT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26262"/>
          </a:solidFill>
          <a:latin typeface="Gill Sans"/>
          <a:ea typeface="+mn-ea"/>
          <a:cs typeface="Gill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26262"/>
          </a:solidFill>
          <a:latin typeface="Gill Sans"/>
          <a:ea typeface="+mn-ea"/>
          <a:cs typeface="Gill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26262"/>
          </a:solidFill>
          <a:latin typeface="Gill Sans"/>
          <a:ea typeface="+mn-ea"/>
          <a:cs typeface="Gill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626262"/>
          </a:solidFill>
          <a:latin typeface="Gill Sans"/>
          <a:ea typeface="+mn-ea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lementarymath.dmschools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sz="4800" dirty="0" smtClean="0">
                <a:latin typeface="Cambria" pitchFamily="18" charset="0"/>
              </a:rPr>
              <a:t>Daily Math Review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2</a:t>
            </a:r>
            <a:r>
              <a:rPr lang="en-US" sz="3600" baseline="30000" dirty="0" smtClean="0">
                <a:solidFill>
                  <a:srgbClr val="FFC000"/>
                </a:solidFill>
                <a:latin typeface="Cambria" pitchFamily="18" charset="0"/>
              </a:rPr>
              <a:t>nd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Grade</a:t>
            </a:r>
            <a:endParaRPr lang="en-US" sz="3600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February 6, 2013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2:30 – 3:45pm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 Guide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48200"/>
          </a:xfrm>
        </p:spPr>
        <p:txBody>
          <a:bodyPr>
            <a:normAutofit/>
          </a:bodyPr>
          <a:lstStyle/>
          <a:p>
            <a:pPr marL="4572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Setting</a:t>
            </a:r>
          </a:p>
          <a:p>
            <a:pPr lvl="0"/>
            <a:r>
              <a:rPr lang="en-US" sz="2400" dirty="0">
                <a:latin typeface="Cambria" pitchFamily="18" charset="0"/>
              </a:rPr>
              <a:t>Students are sitting at their desks.</a:t>
            </a:r>
          </a:p>
          <a:p>
            <a:pPr lvl="0"/>
            <a:r>
              <a:rPr lang="en-US" sz="2400" dirty="0">
                <a:latin typeface="Cambria" pitchFamily="18" charset="0"/>
              </a:rPr>
              <a:t>Students should be assigned a Daily Math Review partner. </a:t>
            </a:r>
          </a:p>
          <a:p>
            <a:pPr lvl="0"/>
            <a:r>
              <a:rPr lang="en-US" sz="2400" dirty="0">
                <a:latin typeface="Cambria" pitchFamily="18" charset="0"/>
              </a:rPr>
              <a:t>Students should be sitting in close proximity to their partner. </a:t>
            </a:r>
          </a:p>
          <a:p>
            <a:pPr lvl="0"/>
            <a:r>
              <a:rPr lang="en-US" sz="2400" dirty="0">
                <a:latin typeface="Cambria" pitchFamily="18" charset="0"/>
              </a:rPr>
              <a:t>Students should know what Daily Math Review “TIME” looks and sounds like. It will take some time to establish this routine. </a:t>
            </a:r>
          </a:p>
          <a:p>
            <a:pPr marL="4572" indent="0">
              <a:buNone/>
            </a:pPr>
            <a:endParaRPr lang="en-US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0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 Guide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48200"/>
          </a:xfrm>
        </p:spPr>
        <p:txBody>
          <a:bodyPr>
            <a:normAutofit/>
          </a:bodyPr>
          <a:lstStyle/>
          <a:p>
            <a:pPr marL="4572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Materials</a:t>
            </a:r>
          </a:p>
          <a:p>
            <a:pPr lvl="0"/>
            <a:r>
              <a:rPr lang="en-US" sz="2400" dirty="0"/>
              <a:t>Students should paper and pencil for DMR.</a:t>
            </a:r>
          </a:p>
          <a:p>
            <a:pPr lvl="0"/>
            <a:r>
              <a:rPr lang="en-US" sz="2400" dirty="0"/>
              <a:t>You may provide students with whiteboards/</a:t>
            </a:r>
            <a:r>
              <a:rPr lang="en-US" sz="2400" dirty="0" err="1"/>
              <a:t>manipulatives</a:t>
            </a:r>
            <a:r>
              <a:rPr lang="en-US" sz="2400" dirty="0"/>
              <a:t>, if you find them to be necessary and appropriate.</a:t>
            </a:r>
          </a:p>
          <a:p>
            <a:pPr lvl="0"/>
            <a:r>
              <a:rPr lang="en-US" sz="2400" dirty="0"/>
              <a:t>Use a projector or whiteboard to present the problems.</a:t>
            </a:r>
          </a:p>
          <a:p>
            <a:pPr marL="4572" indent="0">
              <a:buNone/>
            </a:pPr>
            <a:endParaRPr lang="en-US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17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 Guide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48200"/>
          </a:xfrm>
        </p:spPr>
        <p:txBody>
          <a:bodyPr>
            <a:normAutofit/>
          </a:bodyPr>
          <a:lstStyle/>
          <a:p>
            <a:pPr marL="4572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Problems</a:t>
            </a:r>
          </a:p>
          <a:p>
            <a:pPr lvl="0"/>
            <a:r>
              <a:rPr lang="en-US" sz="2600" dirty="0" smtClean="0">
                <a:latin typeface="Cambria" pitchFamily="18" charset="0"/>
              </a:rPr>
              <a:t>The </a:t>
            </a:r>
            <a:r>
              <a:rPr lang="en-US" sz="2600" dirty="0">
                <a:latin typeface="Cambria" pitchFamily="18" charset="0"/>
              </a:rPr>
              <a:t>teacher deliberately selects problems that represent different math standards that focus on student review and practice on variations of the same problems throughout a two week period. </a:t>
            </a:r>
          </a:p>
          <a:p>
            <a:pPr lvl="0"/>
            <a:r>
              <a:rPr lang="en-US" sz="2600" dirty="0">
                <a:latin typeface="Cambria" pitchFamily="18" charset="0"/>
              </a:rPr>
              <a:t>1 – 3 problems:</a:t>
            </a:r>
          </a:p>
          <a:p>
            <a:pPr lvl="1"/>
            <a:r>
              <a:rPr lang="en-US" sz="2600" dirty="0" smtClean="0">
                <a:latin typeface="Cambria" pitchFamily="18" charset="0"/>
              </a:rPr>
              <a:t> Start </a:t>
            </a:r>
            <a:r>
              <a:rPr lang="en-US" sz="2600" dirty="0">
                <a:latin typeface="Cambria" pitchFamily="18" charset="0"/>
              </a:rPr>
              <a:t>small (1 problem) to establish routine.</a:t>
            </a:r>
          </a:p>
          <a:p>
            <a:pPr lvl="1"/>
            <a:r>
              <a:rPr lang="en-US" sz="2600" dirty="0" smtClean="0">
                <a:latin typeface="Cambria" pitchFamily="18" charset="0"/>
              </a:rPr>
              <a:t> Add </a:t>
            </a:r>
            <a:r>
              <a:rPr lang="en-US" sz="2600" dirty="0">
                <a:latin typeface="Cambria" pitchFamily="18" charset="0"/>
              </a:rPr>
              <a:t>up to 2 more problems as students become comfortable with the process. </a:t>
            </a:r>
          </a:p>
          <a:p>
            <a:pPr marL="4572" indent="0">
              <a:buNone/>
            </a:pPr>
            <a:endParaRPr lang="en-US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7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 Guide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48200"/>
          </a:xfrm>
        </p:spPr>
        <p:txBody>
          <a:bodyPr>
            <a:normAutofit/>
          </a:bodyPr>
          <a:lstStyle/>
          <a:p>
            <a:pPr marL="4572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Progression</a:t>
            </a:r>
          </a:p>
          <a:p>
            <a:pPr marL="4572" indent="0">
              <a:buNone/>
            </a:pPr>
            <a:endParaRPr lang="en-US" dirty="0" smtClean="0">
              <a:latin typeface="Cambria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004" y="2209800"/>
            <a:ext cx="5562600" cy="365835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062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 Guide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8828690" cy="297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756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 Guide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8511562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448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 Guide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1690255"/>
            <a:ext cx="8743260" cy="23020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661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 Guide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1857"/>
            <a:ext cx="9144000" cy="51048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492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</a:t>
            </a:r>
            <a:r>
              <a:rPr lang="en-US" sz="3400" dirty="0" smtClean="0">
                <a:latin typeface="Cambria" pitchFamily="18" charset="0"/>
              </a:rPr>
              <a:t>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Cycle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6760285" cy="46998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304800" y="4114800"/>
            <a:ext cx="2514600" cy="1066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mbria" pitchFamily="18" charset="0"/>
              </a:rPr>
              <a:t>Notice that the type of question remains the same each day (Repeated Reasoning).</a:t>
            </a:r>
            <a:endParaRPr lang="en-US" sz="16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2057400"/>
            <a:ext cx="2514600" cy="533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ambria" pitchFamily="18" charset="0"/>
              </a:rPr>
              <a:t>Notice the two different categories each day. </a:t>
            </a:r>
            <a:endParaRPr lang="en-US" sz="16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8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</a:t>
            </a:r>
            <a:r>
              <a:rPr lang="en-US" sz="3400" dirty="0" smtClean="0">
                <a:latin typeface="Cambria" pitchFamily="18" charset="0"/>
              </a:rPr>
              <a:t>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Assessment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latin typeface="Cambria" pitchFamily="18" charset="0"/>
              </a:rPr>
              <a:t>A cycle is 9 days of practice and on the 10</a:t>
            </a:r>
            <a:r>
              <a:rPr lang="en-US" sz="2800" baseline="30000" dirty="0">
                <a:latin typeface="Cambria" pitchFamily="18" charset="0"/>
              </a:rPr>
              <a:t>th</a:t>
            </a:r>
            <a:r>
              <a:rPr lang="en-US" sz="2800" dirty="0">
                <a:latin typeface="Cambria" pitchFamily="18" charset="0"/>
              </a:rPr>
              <a:t> day, the teacher will </a:t>
            </a:r>
            <a:r>
              <a:rPr lang="en-US" sz="2800" dirty="0" smtClean="0">
                <a:latin typeface="Cambria" pitchFamily="18" charset="0"/>
              </a:rPr>
              <a:t>assess.</a:t>
            </a:r>
            <a:endParaRPr lang="en-US" sz="2800" dirty="0">
              <a:latin typeface="Cambria" pitchFamily="18" charset="0"/>
            </a:endParaRPr>
          </a:p>
          <a:p>
            <a:pPr lvl="0"/>
            <a:r>
              <a:rPr lang="en-US" sz="2800" dirty="0" smtClean="0">
                <a:latin typeface="Cambria" pitchFamily="18" charset="0"/>
              </a:rPr>
              <a:t>For the assessment – there will be three problems per category. </a:t>
            </a:r>
          </a:p>
          <a:p>
            <a:pPr marL="4572" lvl="0" indent="0">
              <a:buNone/>
            </a:pPr>
            <a:endParaRPr lang="en-US" sz="2800" dirty="0">
              <a:latin typeface="Cambria" pitchFamily="18" charset="0"/>
            </a:endParaRPr>
          </a:p>
          <a:p>
            <a:pPr marL="4572" lvl="0" indent="0">
              <a:buNone/>
            </a:pPr>
            <a:endParaRPr lang="en-US" sz="2800" dirty="0">
              <a:latin typeface="Cambria" pitchFamily="18" charset="0"/>
            </a:endParaRPr>
          </a:p>
          <a:p>
            <a:pPr marL="4572" lvl="0" indent="0">
              <a:buNone/>
            </a:pPr>
            <a:endParaRPr lang="en-US" sz="2800" dirty="0">
              <a:latin typeface="Cambria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429000"/>
            <a:ext cx="8534400" cy="256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00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C000"/>
                </a:solidFill>
                <a:latin typeface="Cambria" pitchFamily="18" charset="0"/>
              </a:rPr>
              <a:t>Professional</a:t>
            </a:r>
            <a:r>
              <a:rPr lang="en-US" sz="4400" dirty="0" smtClean="0">
                <a:latin typeface="Cambria" pitchFamily="18" charset="0"/>
              </a:rPr>
              <a:t> Development Norms</a:t>
            </a:r>
            <a:endParaRPr lang="en-US" sz="4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dirty="0" smtClean="0">
                <a:latin typeface="Cambria" pitchFamily="18" charset="0"/>
              </a:rPr>
              <a:t>Sign in today.</a:t>
            </a:r>
          </a:p>
          <a:p>
            <a:pPr lvl="0"/>
            <a:r>
              <a:rPr lang="en-US" sz="2800" dirty="0" smtClean="0">
                <a:latin typeface="Cambria" pitchFamily="18" charset="0"/>
              </a:rPr>
              <a:t>Attendance is required.</a:t>
            </a:r>
          </a:p>
          <a:p>
            <a:pPr lvl="0"/>
            <a:r>
              <a:rPr lang="en-US" sz="2800" dirty="0" smtClean="0">
                <a:latin typeface="Cambria" pitchFamily="18" charset="0"/>
              </a:rPr>
              <a:t>Be on time.</a:t>
            </a:r>
          </a:p>
          <a:p>
            <a:pPr lvl="0"/>
            <a:r>
              <a:rPr lang="en-US" sz="2800" dirty="0" smtClean="0">
                <a:latin typeface="Cambria" pitchFamily="18" charset="0"/>
              </a:rPr>
              <a:t>Be prepared – bring all requested items.</a:t>
            </a:r>
          </a:p>
          <a:p>
            <a:pPr lvl="0"/>
            <a:r>
              <a:rPr lang="en-US" sz="2800" dirty="0" smtClean="0">
                <a:latin typeface="Cambria" pitchFamily="18" charset="0"/>
              </a:rPr>
              <a:t>Limit side conversations.</a:t>
            </a:r>
          </a:p>
          <a:p>
            <a:pPr lvl="0"/>
            <a:r>
              <a:rPr lang="en-US" sz="2800" dirty="0" smtClean="0">
                <a:latin typeface="Cambria" pitchFamily="18" charset="0"/>
              </a:rPr>
              <a:t>Avoid using computers or cellphones.</a:t>
            </a:r>
          </a:p>
          <a:p>
            <a:pPr lvl="0"/>
            <a:r>
              <a:rPr lang="en-US" sz="2800" dirty="0" smtClean="0">
                <a:latin typeface="Cambria" pitchFamily="18" charset="0"/>
              </a:rPr>
              <a:t>Avoid working on other tasks.</a:t>
            </a:r>
          </a:p>
          <a:p>
            <a:pPr lvl="0"/>
            <a:r>
              <a:rPr lang="en-US" sz="2800" dirty="0" smtClean="0">
                <a:latin typeface="Cambria" pitchFamily="18" charset="0"/>
              </a:rPr>
              <a:t>Be respectful of facilitator + peers.</a:t>
            </a:r>
          </a:p>
          <a:p>
            <a:pPr lvl="0"/>
            <a:r>
              <a:rPr lang="en-US" sz="2800" dirty="0" smtClean="0">
                <a:latin typeface="Cambria" pitchFamily="18" charset="0"/>
              </a:rPr>
              <a:t>Participate!</a:t>
            </a:r>
            <a:endParaRPr lang="en-US" sz="2800" dirty="0">
              <a:latin typeface="Cambria" pitchFamily="18" charset="0"/>
            </a:endParaRPr>
          </a:p>
          <a:p>
            <a:pPr marL="518922" indent="-514350">
              <a:buAutoNum type="arabicPeriod"/>
            </a:pP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6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</a:t>
            </a:r>
            <a:r>
              <a:rPr lang="en-US" sz="3400" dirty="0" smtClean="0">
                <a:latin typeface="Cambria" pitchFamily="18" charset="0"/>
              </a:rPr>
              <a:t>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Assessment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>
            <a:normAutofit fontScale="92500"/>
          </a:bodyPr>
          <a:lstStyle/>
          <a:p>
            <a:pPr marL="4572" indent="0">
              <a:buNone/>
            </a:pPr>
            <a:r>
              <a:rPr lang="en-US" sz="2800" b="1" dirty="0"/>
              <a:t>Teacher Analysis of the Assessment</a:t>
            </a:r>
            <a:endParaRPr lang="en-US" sz="2800" dirty="0"/>
          </a:p>
          <a:p>
            <a:pPr lvl="0"/>
            <a:r>
              <a:rPr lang="en-US" sz="2800" dirty="0"/>
              <a:t>If close to 90% of the class has mastered the category (i.e. Place Value – 10s) you can move on to a new category (i.e. Decomposing Numbers).</a:t>
            </a:r>
          </a:p>
          <a:p>
            <a:pPr lvl="0"/>
            <a:r>
              <a:rPr lang="en-US" sz="2800" dirty="0"/>
              <a:t>If 90% has not mastered the category (i.e. Place Value – 10s) you will put them in another cycle for two more weeks.</a:t>
            </a:r>
          </a:p>
          <a:p>
            <a:pPr lvl="0"/>
            <a:r>
              <a:rPr lang="en-US" sz="2800" dirty="0"/>
              <a:t>If after 2 – 3 cycles, 90% of the students still are not mastering the concept, take the category out. This informs the teacher that the category is not review and needs to be taught explicitly. </a:t>
            </a:r>
          </a:p>
          <a:p>
            <a:pPr marL="4572" lvl="0" indent="0">
              <a:buNone/>
            </a:pPr>
            <a:endParaRPr lang="en-US" sz="2800" dirty="0">
              <a:latin typeface="Cambria" pitchFamily="18" charset="0"/>
            </a:endParaRPr>
          </a:p>
          <a:p>
            <a:pPr marL="4572" lvl="0" indent="0">
              <a:buNone/>
            </a:pPr>
            <a:endParaRPr lang="en-US" sz="2800" dirty="0">
              <a:latin typeface="Cambria" pitchFamily="18" charset="0"/>
            </a:endParaRPr>
          </a:p>
          <a:p>
            <a:pPr marL="4572" lvl="0" indent="0">
              <a:buNone/>
            </a:pP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2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Resources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>
            <a:normAutofit/>
          </a:bodyPr>
          <a:lstStyle/>
          <a:p>
            <a:pPr marL="4572" indent="0" algn="ctr"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Cambria" pitchFamily="18" charset="0"/>
              </a:rPr>
              <a:t>Key Statements</a:t>
            </a:r>
            <a:endParaRPr lang="en-US" sz="800" dirty="0"/>
          </a:p>
          <a:p>
            <a:pPr marL="4572" indent="0" algn="ctr">
              <a:buNone/>
            </a:pPr>
            <a:r>
              <a:rPr lang="en-US" sz="2400" dirty="0" smtClean="0">
                <a:latin typeface="Cambria" pitchFamily="18" charset="0"/>
              </a:rPr>
              <a:t>Key Statements are available on the elementary math website: </a:t>
            </a:r>
          </a:p>
          <a:p>
            <a:pPr marL="4572" indent="0" algn="ctr">
              <a:buNone/>
            </a:pPr>
            <a:r>
              <a:rPr lang="en-US" sz="2400" dirty="0">
                <a:latin typeface="Cambria" pitchFamily="18" charset="0"/>
                <a:hlinkClick r:id="rId3"/>
              </a:rPr>
              <a:t>http://elementarymath.dmschools.org</a:t>
            </a:r>
            <a:r>
              <a:rPr lang="en-US" sz="2400" dirty="0" smtClean="0">
                <a:latin typeface="Cambria" pitchFamily="18" charset="0"/>
                <a:hlinkClick r:id="rId3"/>
              </a:rPr>
              <a:t>/</a:t>
            </a:r>
            <a:endParaRPr lang="en-US" sz="2400" dirty="0" smtClean="0">
              <a:latin typeface="Cambria" pitchFamily="18" charset="0"/>
            </a:endParaRPr>
          </a:p>
          <a:p>
            <a:pPr marL="4572" indent="0" algn="ctr">
              <a:buNone/>
            </a:pPr>
            <a:endParaRPr lang="en-US" sz="2400" dirty="0">
              <a:latin typeface="Cambri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124200"/>
            <a:ext cx="6858000" cy="2871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 flipH="1">
            <a:off x="6781800" y="2438400"/>
            <a:ext cx="990600" cy="1447800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" y="5553740"/>
            <a:ext cx="1447800" cy="0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23534"/>
            <a:ext cx="8153400" cy="30726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061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Video Example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Cambria" pitchFamily="18" charset="0"/>
              </a:rPr>
              <a:t>Video Example : Second Grade Findley Elementary</a:t>
            </a:r>
          </a:p>
          <a:p>
            <a:pPr marL="4572" lvl="0" indent="0">
              <a:buNone/>
            </a:pPr>
            <a:endParaRPr lang="en-US" sz="2800" dirty="0" smtClean="0">
              <a:latin typeface="Cambria" pitchFamily="18" charset="0"/>
            </a:endParaRPr>
          </a:p>
          <a:p>
            <a:pPr lvl="0"/>
            <a:r>
              <a:rPr lang="en-US" sz="2800" dirty="0" smtClean="0">
                <a:latin typeface="Cambria" pitchFamily="18" charset="0"/>
              </a:rPr>
              <a:t>Recorded in November after the students have been doing DMR since the start of the year. </a:t>
            </a:r>
          </a:p>
          <a:p>
            <a:pPr marL="4572" lvl="0" indent="0">
              <a:buNone/>
            </a:pPr>
            <a:endParaRPr lang="en-US" sz="28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05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Work Time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>
            <a:normAutofit/>
          </a:bodyPr>
          <a:lstStyle/>
          <a:p>
            <a:pPr marL="4572" lvl="0" indent="0" algn="ctr">
              <a:buNone/>
            </a:pPr>
            <a:r>
              <a:rPr lang="en-US" sz="2800" b="1" dirty="0" smtClean="0">
                <a:latin typeface="Cambria" pitchFamily="18" charset="0"/>
              </a:rPr>
              <a:t>Expectation for March 6</a:t>
            </a:r>
            <a:r>
              <a:rPr lang="en-US" sz="2800" b="1" baseline="30000" dirty="0" smtClean="0">
                <a:latin typeface="Cambria" pitchFamily="18" charset="0"/>
              </a:rPr>
              <a:t>th</a:t>
            </a:r>
            <a:r>
              <a:rPr lang="en-US" sz="2800" b="1" dirty="0" smtClean="0">
                <a:latin typeface="Cambria" pitchFamily="18" charset="0"/>
              </a:rPr>
              <a:t> District PLC Meeting:</a:t>
            </a:r>
          </a:p>
          <a:p>
            <a:pPr marL="4572" lvl="0" indent="0" algn="ctr">
              <a:buNone/>
            </a:pPr>
            <a:r>
              <a:rPr lang="en-US" sz="2800" dirty="0" smtClean="0">
                <a:latin typeface="Cambria" pitchFamily="18" charset="0"/>
              </a:rPr>
              <a:t>All K – 2 teachers will run a cycle of Daily Math Review.</a:t>
            </a:r>
          </a:p>
          <a:p>
            <a:pPr marL="4572" lvl="0" indent="0" algn="ctr">
              <a:buNone/>
            </a:pPr>
            <a:endParaRPr lang="en-US" sz="2800" dirty="0">
              <a:latin typeface="Cambria" pitchFamily="18" charset="0"/>
            </a:endParaRPr>
          </a:p>
          <a:p>
            <a:pPr marL="4572" lvl="0" indent="0">
              <a:buNone/>
            </a:pPr>
            <a:r>
              <a:rPr lang="en-US" sz="2800" dirty="0" smtClean="0">
                <a:latin typeface="Cambria" pitchFamily="18" charset="0"/>
              </a:rPr>
              <a:t>Use the rest of the time to create a cycle with your team. </a:t>
            </a:r>
          </a:p>
          <a:p>
            <a:r>
              <a:rPr lang="en-US" sz="2000" dirty="0" smtClean="0">
                <a:latin typeface="Cambria" pitchFamily="18" charset="0"/>
              </a:rPr>
              <a:t>1 – 3 categories</a:t>
            </a:r>
          </a:p>
          <a:p>
            <a:r>
              <a:rPr lang="en-US" sz="2000" dirty="0" smtClean="0">
                <a:latin typeface="Cambria" pitchFamily="18" charset="0"/>
              </a:rPr>
              <a:t>9 questions per category</a:t>
            </a:r>
          </a:p>
          <a:p>
            <a:r>
              <a:rPr lang="en-US" sz="2000" dirty="0" smtClean="0">
                <a:latin typeface="Cambria" pitchFamily="18" charset="0"/>
              </a:rPr>
              <a:t>1 key statement per category</a:t>
            </a:r>
          </a:p>
          <a:p>
            <a:r>
              <a:rPr lang="en-US" sz="2000" dirty="0" smtClean="0">
                <a:latin typeface="Cambria" pitchFamily="18" charset="0"/>
              </a:rPr>
              <a:t>2 reflection starters</a:t>
            </a:r>
          </a:p>
          <a:p>
            <a:r>
              <a:rPr lang="en-US" sz="2000" dirty="0" smtClean="0">
                <a:latin typeface="Cambria" pitchFamily="18" charset="0"/>
              </a:rPr>
              <a:t>1 assessment = 3 questions per category</a:t>
            </a:r>
          </a:p>
          <a:p>
            <a:pPr marL="4572" lvl="0" indent="0">
              <a:buNone/>
            </a:pPr>
            <a:endParaRPr lang="en-US" sz="2800" dirty="0">
              <a:latin typeface="Cambria" pitchFamily="18" charset="0"/>
            </a:endParaRPr>
          </a:p>
          <a:p>
            <a:pPr marL="4572" lvl="0" indent="0">
              <a:buNone/>
            </a:pP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Feedback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>
            <a:normAutofit/>
          </a:bodyPr>
          <a:lstStyle/>
          <a:p>
            <a:pPr marL="4572" lvl="0" indent="0" algn="ctr">
              <a:buNone/>
            </a:pPr>
            <a:r>
              <a:rPr lang="en-US" sz="2800" b="1" dirty="0" smtClean="0">
                <a:latin typeface="Cambria" pitchFamily="18" charset="0"/>
              </a:rPr>
              <a:t>Notecard:</a:t>
            </a:r>
          </a:p>
          <a:p>
            <a:pPr marL="4572" lvl="0" indent="0" algn="ctr">
              <a:buNone/>
            </a:pPr>
            <a:r>
              <a:rPr lang="en-US" sz="2800" dirty="0" smtClean="0">
                <a:latin typeface="Cambria" pitchFamily="18" charset="0"/>
              </a:rPr>
              <a:t>(Use any or all of the options below)</a:t>
            </a:r>
          </a:p>
          <a:p>
            <a:r>
              <a:rPr lang="en-US" sz="2800" dirty="0" smtClean="0">
                <a:latin typeface="Cambria" pitchFamily="18" charset="0"/>
              </a:rPr>
              <a:t>I am excited about…</a:t>
            </a:r>
          </a:p>
          <a:p>
            <a:r>
              <a:rPr lang="en-US" sz="2800" dirty="0" smtClean="0">
                <a:latin typeface="Cambria" pitchFamily="18" charset="0"/>
              </a:rPr>
              <a:t>Next time I would like…</a:t>
            </a:r>
          </a:p>
          <a:p>
            <a:r>
              <a:rPr lang="en-US" sz="2800" dirty="0" smtClean="0">
                <a:latin typeface="Cambria" pitchFamily="18" charset="0"/>
              </a:rPr>
              <a:t>Something I find challenging…</a:t>
            </a:r>
          </a:p>
          <a:p>
            <a:r>
              <a:rPr lang="en-US" sz="2800" dirty="0" smtClean="0">
                <a:latin typeface="Cambria" pitchFamily="18" charset="0"/>
              </a:rPr>
              <a:t>I wonder about…</a:t>
            </a:r>
          </a:p>
          <a:p>
            <a:r>
              <a:rPr lang="en-US" sz="2800" dirty="0" smtClean="0">
                <a:latin typeface="Cambria" pitchFamily="18" charset="0"/>
              </a:rPr>
              <a:t>I would like more information on…</a:t>
            </a:r>
          </a:p>
          <a:p>
            <a:r>
              <a:rPr lang="en-US" sz="2800" dirty="0" smtClean="0">
                <a:latin typeface="Cambria" pitchFamily="18" charset="0"/>
              </a:rPr>
              <a:t>I really enjoyed…</a:t>
            </a:r>
          </a:p>
          <a:p>
            <a:pPr marL="4572" lvl="0" indent="0">
              <a:buNone/>
            </a:pPr>
            <a:endParaRPr lang="en-US" sz="2800" dirty="0" smtClean="0">
              <a:latin typeface="Cambria" pitchFamily="18" charset="0"/>
            </a:endParaRPr>
          </a:p>
          <a:p>
            <a:pPr marL="4572" lvl="0" indent="0" algn="ctr">
              <a:buNone/>
            </a:pPr>
            <a:endParaRPr lang="en-US" sz="2000" dirty="0" smtClean="0">
              <a:latin typeface="Cambria" pitchFamily="18" charset="0"/>
            </a:endParaRPr>
          </a:p>
          <a:p>
            <a:pPr marL="4572" lvl="0" indent="0">
              <a:buNone/>
            </a:pPr>
            <a:endParaRPr lang="en-US" sz="2800" dirty="0">
              <a:latin typeface="Cambria" pitchFamily="18" charset="0"/>
            </a:endParaRPr>
          </a:p>
          <a:p>
            <a:pPr marL="4572" lvl="0" indent="0">
              <a:buNone/>
            </a:pP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C000"/>
                </a:solidFill>
                <a:latin typeface="Cambria" pitchFamily="18" charset="0"/>
              </a:rPr>
              <a:t>Professional</a:t>
            </a:r>
            <a:r>
              <a:rPr lang="en-US" sz="4400" dirty="0" smtClean="0">
                <a:latin typeface="Cambria" pitchFamily="18" charset="0"/>
              </a:rPr>
              <a:t> Development Credit</a:t>
            </a:r>
            <a:endParaRPr lang="en-US" sz="4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" indent="0">
              <a:buNone/>
            </a:pPr>
            <a:r>
              <a:rPr lang="en-US" sz="2800" dirty="0" smtClean="0">
                <a:latin typeface="Cambria" pitchFamily="18" charset="0"/>
              </a:rPr>
              <a:t>To receive </a:t>
            </a:r>
            <a:r>
              <a:rPr lang="en-US" sz="2800" b="1" dirty="0" smtClean="0">
                <a:latin typeface="Cambria" pitchFamily="18" charset="0"/>
              </a:rPr>
              <a:t>one</a:t>
            </a:r>
            <a:r>
              <a:rPr lang="en-US" sz="2800" dirty="0" smtClean="0">
                <a:latin typeface="Cambria" pitchFamily="18" charset="0"/>
              </a:rPr>
              <a:t> Heartland or Drake credit…</a:t>
            </a:r>
          </a:p>
          <a:p>
            <a:r>
              <a:rPr lang="en-US" sz="2400" dirty="0" smtClean="0">
                <a:latin typeface="Cambria" pitchFamily="18" charset="0"/>
              </a:rPr>
              <a:t>Attend all eight sessions (4 Literacy + 4 Math).</a:t>
            </a:r>
          </a:p>
          <a:p>
            <a:r>
              <a:rPr lang="en-US" sz="2400" dirty="0" smtClean="0">
                <a:latin typeface="Cambria" pitchFamily="18" charset="0"/>
              </a:rPr>
              <a:t>Attendance requires every teacher to stay until 3:45pm.</a:t>
            </a:r>
          </a:p>
          <a:p>
            <a:r>
              <a:rPr lang="en-US" sz="2400" dirty="0" smtClean="0">
                <a:latin typeface="Cambria" pitchFamily="18" charset="0"/>
              </a:rPr>
              <a:t>Registration details listed on the agenda.</a:t>
            </a:r>
          </a:p>
          <a:p>
            <a:pPr lvl="1"/>
            <a:r>
              <a:rPr lang="en-US" sz="2400" dirty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Deadline for registration is May 22</a:t>
            </a:r>
            <a:r>
              <a:rPr lang="en-US" sz="2000" baseline="30000" dirty="0" smtClean="0">
                <a:latin typeface="Cambria" pitchFamily="18" charset="0"/>
              </a:rPr>
              <a:t>nd</a:t>
            </a:r>
            <a:r>
              <a:rPr lang="en-US" sz="2000" dirty="0" smtClean="0">
                <a:latin typeface="Cambria" pitchFamily="18" charset="0"/>
              </a:rPr>
              <a:t>. </a:t>
            </a:r>
          </a:p>
          <a:p>
            <a:pPr lvl="1"/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You may register any time between now and May 22</a:t>
            </a:r>
            <a:r>
              <a:rPr lang="en-US" sz="2000" baseline="30000" dirty="0" smtClean="0">
                <a:latin typeface="Cambria" pitchFamily="18" charset="0"/>
              </a:rPr>
              <a:t>nd</a:t>
            </a:r>
            <a:r>
              <a:rPr lang="en-US" sz="2000" dirty="0" smtClean="0">
                <a:latin typeface="Cambria" pitchFamily="18" charset="0"/>
              </a:rPr>
              <a:t>.</a:t>
            </a:r>
          </a:p>
          <a:p>
            <a:pPr lvl="1"/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b="1" dirty="0" smtClean="0">
                <a:latin typeface="Cambria" pitchFamily="18" charset="0"/>
              </a:rPr>
              <a:t>Suggestion: Wait until closer to May 22</a:t>
            </a:r>
            <a:r>
              <a:rPr lang="en-US" sz="2000" b="1" baseline="30000" dirty="0" smtClean="0">
                <a:latin typeface="Cambria" pitchFamily="18" charset="0"/>
              </a:rPr>
              <a:t>nd</a:t>
            </a:r>
            <a:r>
              <a:rPr lang="en-US" sz="2000" b="1" dirty="0" smtClean="0">
                <a:latin typeface="Cambria" pitchFamily="18" charset="0"/>
              </a:rPr>
              <a:t> to register because if you register and then miss a session you will not receive credit nor be reimbursed. </a:t>
            </a:r>
            <a:endParaRPr lang="en-US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8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700" dirty="0" smtClean="0">
                <a:solidFill>
                  <a:srgbClr val="FFC000"/>
                </a:solidFill>
                <a:latin typeface="Cambria" pitchFamily="18" charset="0"/>
              </a:rPr>
              <a:t>Professional</a:t>
            </a:r>
            <a:r>
              <a:rPr lang="en-US" sz="3700" dirty="0" smtClean="0">
                <a:latin typeface="Cambria" pitchFamily="18" charset="0"/>
              </a:rPr>
              <a:t> Development Objectives</a:t>
            </a:r>
            <a:endParaRPr lang="en-US" sz="37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mbria" pitchFamily="18" charset="0"/>
              </a:rPr>
              <a:t>Teachers will receive an overview of Daily Math Review for 2</a:t>
            </a:r>
            <a:r>
              <a:rPr lang="en-US" sz="2000" baseline="30000" dirty="0" smtClean="0">
                <a:latin typeface="Cambria" pitchFamily="18" charset="0"/>
              </a:rPr>
              <a:t>nd</a:t>
            </a:r>
            <a:r>
              <a:rPr lang="en-US" sz="2000" dirty="0" smtClean="0">
                <a:latin typeface="Cambria" pitchFamily="18" charset="0"/>
              </a:rPr>
              <a:t> Grade.</a:t>
            </a:r>
          </a:p>
          <a:p>
            <a:pPr marL="4572" indent="0">
              <a:buNone/>
            </a:pPr>
            <a:endParaRPr lang="en-US" sz="2000" dirty="0">
              <a:latin typeface="Cambria" pitchFamily="18" charset="0"/>
            </a:endParaRPr>
          </a:p>
          <a:p>
            <a:r>
              <a:rPr lang="en-US" sz="2000" dirty="0" smtClean="0">
                <a:latin typeface="Cambria" pitchFamily="18" charset="0"/>
              </a:rPr>
              <a:t>Teachers will view a video of Daily Math Review in.</a:t>
            </a:r>
          </a:p>
          <a:p>
            <a:pPr marL="4572" indent="0">
              <a:buNone/>
            </a:pPr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smtClean="0">
                <a:latin typeface="Cambria" pitchFamily="18" charset="0"/>
              </a:rPr>
              <a:t>Teachers will receive a guide of how to implement Daily Math Review in their classrooms.</a:t>
            </a:r>
          </a:p>
          <a:p>
            <a:pPr marL="4572" indent="0">
              <a:buNone/>
            </a:pPr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smtClean="0">
                <a:latin typeface="Cambria" pitchFamily="18" charset="0"/>
              </a:rPr>
              <a:t>Teachers will receive Daily Math Review examples and resources. </a:t>
            </a:r>
          </a:p>
          <a:p>
            <a:pPr marL="4572" indent="0">
              <a:buNone/>
            </a:pPr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smtClean="0">
                <a:latin typeface="Cambria" pitchFamily="18" charset="0"/>
              </a:rPr>
              <a:t>Teachers will create one cycle of Daily Math Review from start to finish. </a:t>
            </a:r>
          </a:p>
        </p:txBody>
      </p:sp>
    </p:spTree>
    <p:extLst>
      <p:ext uri="{BB962C8B-B14F-4D97-AF65-F5344CB8AC3E}">
        <p14:creationId xmlns:p14="http://schemas.microsoft.com/office/powerpoint/2010/main" val="197064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District Expectation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2819400"/>
          </a:xfrm>
        </p:spPr>
        <p:txBody>
          <a:bodyPr>
            <a:normAutofit/>
          </a:bodyPr>
          <a:lstStyle/>
          <a:p>
            <a:pPr marL="4572" indent="0" algn="ctr">
              <a:buNone/>
            </a:pPr>
            <a:r>
              <a:rPr lang="en-US" sz="4000" dirty="0" smtClean="0">
                <a:latin typeface="Cambria" pitchFamily="18" charset="0"/>
              </a:rPr>
              <a:t>By the end of second semester,     </a:t>
            </a:r>
            <a:r>
              <a:rPr lang="en-US" sz="4000" b="1" dirty="0" smtClean="0">
                <a:latin typeface="Cambria" pitchFamily="18" charset="0"/>
              </a:rPr>
              <a:t>ALL grade K – 2 teachers will implement Daily Math Review</a:t>
            </a:r>
            <a:r>
              <a:rPr lang="en-US" sz="4000" dirty="0" smtClean="0">
                <a:latin typeface="Cambria" pitchFamily="18" charset="0"/>
              </a:rPr>
              <a:t>, according to district guidelines.</a:t>
            </a:r>
          </a:p>
        </p:txBody>
      </p:sp>
    </p:spTree>
    <p:extLst>
      <p:ext uri="{BB962C8B-B14F-4D97-AF65-F5344CB8AC3E}">
        <p14:creationId xmlns:p14="http://schemas.microsoft.com/office/powerpoint/2010/main" val="281068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 Purpose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48200"/>
          </a:xfrm>
        </p:spPr>
        <p:txBody>
          <a:bodyPr>
            <a:normAutofit/>
          </a:bodyPr>
          <a:lstStyle/>
          <a:p>
            <a:pPr marL="4572" indent="0" algn="ctr">
              <a:buNone/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What is the </a:t>
            </a:r>
            <a:r>
              <a:rPr lang="en-US" sz="3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</a:t>
            </a:r>
            <a:r>
              <a:rPr lang="en-US" sz="3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urpose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of Daily Math Review?</a:t>
            </a:r>
          </a:p>
          <a:p>
            <a:r>
              <a:rPr lang="en-US" sz="2400" dirty="0" smtClean="0">
                <a:latin typeface="Cambria" pitchFamily="18" charset="0"/>
              </a:rPr>
              <a:t>The purpose of Daily Math Review is simply that: </a:t>
            </a:r>
            <a:r>
              <a:rPr lang="en-US" sz="2400" b="1" dirty="0" smtClean="0">
                <a:latin typeface="Cambria" pitchFamily="18" charset="0"/>
              </a:rPr>
              <a:t>REVIEW. </a:t>
            </a:r>
          </a:p>
          <a:p>
            <a:r>
              <a:rPr lang="en-US" sz="2400" dirty="0" smtClean="0">
                <a:latin typeface="Cambria" pitchFamily="18" charset="0"/>
              </a:rPr>
              <a:t>It is </a:t>
            </a:r>
            <a:r>
              <a:rPr lang="en-US" sz="2400" b="1" u="sng" dirty="0" smtClean="0">
                <a:latin typeface="Cambria" pitchFamily="18" charset="0"/>
              </a:rPr>
              <a:t>not</a:t>
            </a:r>
            <a:r>
              <a:rPr lang="en-US" sz="2400" dirty="0" smtClean="0">
                <a:latin typeface="Cambria" pitchFamily="18" charset="0"/>
              </a:rPr>
              <a:t> to instruct students on new concepts or skills.</a:t>
            </a:r>
          </a:p>
          <a:p>
            <a:r>
              <a:rPr lang="en-US" sz="2400" dirty="0" smtClean="0">
                <a:latin typeface="Cambria" pitchFamily="18" charset="0"/>
              </a:rPr>
              <a:t>Math Review is a time in the math block to discuss with students reasonableness of answers and estimation.</a:t>
            </a:r>
          </a:p>
          <a:p>
            <a:r>
              <a:rPr lang="en-US" sz="2400" dirty="0" smtClean="0">
                <a:latin typeface="Cambria" pitchFamily="18" charset="0"/>
              </a:rPr>
              <a:t>Perfect opportunity to help students develop computational strategies and skills. </a:t>
            </a:r>
          </a:p>
          <a:p>
            <a:endParaRPr lang="en-US" sz="24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0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 Rationale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48200"/>
          </a:xfrm>
        </p:spPr>
        <p:txBody>
          <a:bodyPr>
            <a:normAutofit fontScale="77500" lnSpcReduction="20000"/>
          </a:bodyPr>
          <a:lstStyle/>
          <a:p>
            <a:pPr marL="4572" indent="0" algn="ctr">
              <a:buNone/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What is the </a:t>
            </a:r>
            <a:r>
              <a:rPr lang="en-US" sz="3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Rationale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to Implementing Daily Math Review?</a:t>
            </a:r>
          </a:p>
          <a:p>
            <a:r>
              <a:rPr lang="en-US" sz="2400" dirty="0" smtClean="0">
                <a:latin typeface="Cambria" pitchFamily="18" charset="0"/>
              </a:rPr>
              <a:t>Number sense is essential to student success with computational skills. </a:t>
            </a:r>
            <a:endParaRPr lang="en-US" sz="2400" b="1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Provides students with effective practice and allows them access to timely and specific feedback. </a:t>
            </a:r>
          </a:p>
          <a:p>
            <a:r>
              <a:rPr lang="en-US" sz="2400" dirty="0" smtClean="0">
                <a:latin typeface="Cambria" pitchFamily="18" charset="0"/>
              </a:rPr>
              <a:t>Gives students a daily opportunity to reflect on their progress which increases their responsibility for learning. </a:t>
            </a:r>
          </a:p>
          <a:p>
            <a:r>
              <a:rPr lang="en-US" sz="2400" dirty="0" smtClean="0">
                <a:latin typeface="Cambria" pitchFamily="18" charset="0"/>
              </a:rPr>
              <a:t>Helps students become aware of their individual mistakes or misunderstandings which increases their chance for math success. </a:t>
            </a:r>
          </a:p>
          <a:p>
            <a:r>
              <a:rPr lang="en-US" sz="2400" dirty="0" smtClean="0">
                <a:latin typeface="Cambria" pitchFamily="18" charset="0"/>
              </a:rPr>
              <a:t>Teachers are able to regularly review and assess students’ computational skills. </a:t>
            </a:r>
          </a:p>
          <a:p>
            <a:r>
              <a:rPr lang="en-US" sz="2400" dirty="0" smtClean="0">
                <a:latin typeface="Cambria" pitchFamily="18" charset="0"/>
              </a:rPr>
              <a:t>Teachers become aware of students’ common mistakes and misunderstandings so that they can appropriately modify and adjust instruction. </a:t>
            </a:r>
          </a:p>
          <a:p>
            <a:endParaRPr lang="en-US" sz="24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3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 Framework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48200"/>
          </a:xfrm>
        </p:spPr>
        <p:txBody>
          <a:bodyPr>
            <a:normAutofit fontScale="92500" lnSpcReduction="20000"/>
          </a:bodyPr>
          <a:lstStyle/>
          <a:p>
            <a:pPr marL="4572" indent="0" algn="ctr">
              <a:buNone/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Where Can I Find </a:t>
            </a:r>
            <a:r>
              <a:rPr lang="en-US" sz="3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More Information 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About Daily Math Review?</a:t>
            </a:r>
          </a:p>
          <a:p>
            <a:r>
              <a:rPr lang="en-US" sz="2400" dirty="0" smtClean="0">
                <a:latin typeface="Cambria" pitchFamily="18" charset="0"/>
              </a:rPr>
              <a:t>Daily Math Review is one component of The Five Steps to a Balanced Math Program.</a:t>
            </a:r>
          </a:p>
          <a:p>
            <a:r>
              <a:rPr lang="en-US" sz="2400" dirty="0" smtClean="0">
                <a:latin typeface="Cambria" pitchFamily="18" charset="0"/>
              </a:rPr>
              <a:t>The Balanced Math Components include:</a:t>
            </a:r>
          </a:p>
          <a:p>
            <a:pPr lvl="1"/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Daily Math Review + Mental Math</a:t>
            </a:r>
          </a:p>
          <a:p>
            <a:pPr lvl="1"/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Problem Solving</a:t>
            </a:r>
          </a:p>
          <a:p>
            <a:pPr lvl="1"/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Conceptual Understanding</a:t>
            </a:r>
          </a:p>
          <a:p>
            <a:pPr lvl="1"/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Fact Fluency</a:t>
            </a:r>
          </a:p>
          <a:p>
            <a:pPr lvl="1"/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Formative Assessment</a:t>
            </a:r>
          </a:p>
          <a:p>
            <a:pPr lvl="1">
              <a:buNone/>
            </a:pPr>
            <a:endParaRPr lang="en-US" sz="20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Future District PLC Meetings will focus on the Balanced Math Framework. </a:t>
            </a:r>
          </a:p>
          <a:p>
            <a:endParaRPr lang="en-US" sz="2400" dirty="0" smtClean="0">
              <a:latin typeface="Cambria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847975"/>
            <a:ext cx="1981200" cy="2209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39000" y="3368098"/>
            <a:ext cx="1676400" cy="1169551"/>
          </a:xfrm>
          <a:prstGeom prst="rect">
            <a:avLst/>
          </a:prstGeom>
          <a:ln w="28575">
            <a:prstDash val="sysDot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itchFamily="18" charset="0"/>
              </a:rPr>
              <a:t>Every building has a copy of this book for Primary Grades. Check with your instructional coach.</a:t>
            </a:r>
            <a:endParaRPr lang="en-US" sz="1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1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mbria" pitchFamily="18" charset="0"/>
              </a:rPr>
              <a:t>Daily Math Review: </a:t>
            </a:r>
            <a:r>
              <a:rPr lang="en-US" sz="3400" dirty="0" smtClean="0">
                <a:solidFill>
                  <a:srgbClr val="FFC000"/>
                </a:solidFill>
                <a:latin typeface="Cambria" pitchFamily="18" charset="0"/>
              </a:rPr>
              <a:t>The Common Core</a:t>
            </a:r>
            <a:endParaRPr lang="en-US" sz="34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990600"/>
          </a:xfrm>
        </p:spPr>
        <p:txBody>
          <a:bodyPr>
            <a:normAutofit lnSpcReduction="10000"/>
          </a:bodyPr>
          <a:lstStyle/>
          <a:p>
            <a:pPr marL="4572" indent="0"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How Does Daily Math Review Fit with the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Expectations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of the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Common Core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?</a:t>
            </a:r>
          </a:p>
          <a:p>
            <a:pPr marL="4572" indent="0">
              <a:buNone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572" indent="0" algn="ctr">
              <a:buNone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362200"/>
            <a:ext cx="5867400" cy="92333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4572" indent="0" algn="ctr">
              <a:buNone/>
            </a:pPr>
            <a:r>
              <a:rPr lang="en-US" b="1" dirty="0">
                <a:solidFill>
                  <a:srgbClr val="FFC000"/>
                </a:solidFill>
                <a:latin typeface="Cambria" pitchFamily="18" charset="0"/>
              </a:rPr>
              <a:t>Des Moines Public Schools Mathematics </a:t>
            </a:r>
            <a:r>
              <a:rPr lang="en-US" b="1" dirty="0" smtClean="0">
                <a:solidFill>
                  <a:srgbClr val="FFC000"/>
                </a:solidFill>
                <a:latin typeface="Cambria" pitchFamily="18" charset="0"/>
              </a:rPr>
              <a:t>Expectation:</a:t>
            </a:r>
            <a:endParaRPr lang="en-US" b="1" dirty="0">
              <a:solidFill>
                <a:srgbClr val="FFC000"/>
              </a:solidFill>
              <a:latin typeface="Cambria" pitchFamily="18" charset="0"/>
            </a:endParaRPr>
          </a:p>
          <a:p>
            <a:pPr marL="4572" lvl="0" indent="0" algn="ctr">
              <a:buNone/>
            </a:pPr>
            <a:r>
              <a:rPr lang="en-US" b="1" dirty="0">
                <a:solidFill>
                  <a:srgbClr val="002060"/>
                </a:solidFill>
                <a:latin typeface="Cambria" pitchFamily="18" charset="0"/>
              </a:rPr>
              <a:t>All students will demonstrate mastery of the </a:t>
            </a:r>
            <a:r>
              <a:rPr lang="en-US" b="1" dirty="0" smtClean="0">
                <a:solidFill>
                  <a:srgbClr val="C00000"/>
                </a:solidFill>
                <a:latin typeface="Cambria" pitchFamily="18" charset="0"/>
              </a:rPr>
              <a:t>RIGOROUS</a:t>
            </a:r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 Common </a:t>
            </a:r>
            <a:r>
              <a:rPr lang="en-US" b="1" dirty="0">
                <a:solidFill>
                  <a:srgbClr val="002060"/>
                </a:solidFill>
                <a:latin typeface="Cambria" pitchFamily="18" charset="0"/>
              </a:rPr>
              <a:t>Core Standards for Mathematics.</a:t>
            </a:r>
            <a:endParaRPr lang="en-US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9725" y="3548181"/>
            <a:ext cx="1524000" cy="533400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Cambria" pitchFamily="18" charset="0"/>
              </a:rPr>
              <a:t>RIGOR</a:t>
            </a:r>
            <a:endParaRPr lang="en-US" sz="3000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8500" y="3640930"/>
            <a:ext cx="4381500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4572" indent="0"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is a BALANCE of…</a:t>
            </a:r>
            <a:endParaRPr lang="en-US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>
          <a:xfrm flipH="1">
            <a:off x="2371725" y="3241833"/>
            <a:ext cx="9525" cy="30634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4800" y="4267201"/>
            <a:ext cx="2066925" cy="609600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mbria" pitchFamily="18" charset="0"/>
              </a:rPr>
              <a:t>Conceptual </a:t>
            </a:r>
            <a:r>
              <a:rPr lang="en-US" sz="2000" dirty="0" smtClean="0">
                <a:latin typeface="Cambria" pitchFamily="18" charset="0"/>
              </a:rPr>
              <a:t>Understanding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62325" y="4276727"/>
            <a:ext cx="2066925" cy="609600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mbria" pitchFamily="18" charset="0"/>
              </a:rPr>
              <a:t>Procedural Skills/Fluency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10337" y="4267201"/>
            <a:ext cx="2066925" cy="609600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mbria" pitchFamily="18" charset="0"/>
              </a:rPr>
              <a:t>Application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3168551"/>
            <a:ext cx="1323975" cy="646331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4572" indent="0" algn="ctr">
              <a:buNone/>
            </a:pPr>
            <a:r>
              <a:rPr lang="en-US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According to the Common Core…</a:t>
            </a:r>
            <a:endParaRPr lang="en-US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9080" y="5026281"/>
            <a:ext cx="2138364" cy="307777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" indent="0" algn="ctr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Problem Solving</a:t>
            </a:r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9080" y="5483423"/>
            <a:ext cx="2138364" cy="307777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" indent="0" algn="ctr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Conceptual Unit</a:t>
            </a:r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26605" y="5057802"/>
            <a:ext cx="2138364" cy="307777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" indent="0" algn="ctr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Daily Math Review</a:t>
            </a:r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26605" y="5483422"/>
            <a:ext cx="2138364" cy="307777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" indent="0" algn="ctr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Mental Math</a:t>
            </a:r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24224" y="5924550"/>
            <a:ext cx="2138364" cy="307777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" indent="0" algn="ctr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Fact Fluency</a:t>
            </a:r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7473" y="5057802"/>
            <a:ext cx="2138364" cy="307777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" indent="0" algn="ctr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Problem Solving</a:t>
            </a:r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50791" y="5483423"/>
            <a:ext cx="2371728" cy="307777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" indent="0" algn="ctr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Formative Assessment</a:t>
            </a:r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05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Math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ＭＳ Ｐゴシック"/>
      </a:majorFont>
      <a:minorFont>
        <a:latin typeface="Time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ＭＳ Ｐゴシック"/>
      </a:majorFont>
      <a:minorFont>
        <a:latin typeface="Time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s Moine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Theme</Template>
  <TotalTime>26930</TotalTime>
  <Words>1154</Words>
  <Application>Microsoft Office PowerPoint</Application>
  <PresentationFormat>On-screen Show (4:3)</PresentationFormat>
  <Paragraphs>165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Math Theme</vt:lpstr>
      <vt:lpstr>1_Blank Presentation</vt:lpstr>
      <vt:lpstr>Des Moines Powerpoint Template</vt:lpstr>
      <vt:lpstr>Daily Math Review 2nd Grade</vt:lpstr>
      <vt:lpstr>Professional Development Norms</vt:lpstr>
      <vt:lpstr>Professional Development Credit</vt:lpstr>
      <vt:lpstr>Professional Development Objectives</vt:lpstr>
      <vt:lpstr>Daily Math Review: District Expectation</vt:lpstr>
      <vt:lpstr>Daily Math Review: The Purpose</vt:lpstr>
      <vt:lpstr>Daily Math Review: The Rationale</vt:lpstr>
      <vt:lpstr>Daily Math Review: The Framework</vt:lpstr>
      <vt:lpstr>Daily Math Review: The Common Core</vt:lpstr>
      <vt:lpstr>Daily Math Review: The Guide</vt:lpstr>
      <vt:lpstr>Daily Math Review: The Guide</vt:lpstr>
      <vt:lpstr>Daily Math Review: The Guide</vt:lpstr>
      <vt:lpstr>Daily Math Review: The Guide</vt:lpstr>
      <vt:lpstr>Daily Math Review: The Guide</vt:lpstr>
      <vt:lpstr>Daily Math Review: The Guide</vt:lpstr>
      <vt:lpstr>Daily Math Review: The Guide</vt:lpstr>
      <vt:lpstr>Daily Math Review: The Guide</vt:lpstr>
      <vt:lpstr>Daily Math Review: The Cycle</vt:lpstr>
      <vt:lpstr>Daily Math Review: The Assessment</vt:lpstr>
      <vt:lpstr>Daily Math Review: The Assessment</vt:lpstr>
      <vt:lpstr>Daily Math Review: Resources</vt:lpstr>
      <vt:lpstr>Daily Math Review: Video Example</vt:lpstr>
      <vt:lpstr>Daily Math Review: Work Time</vt:lpstr>
      <vt:lpstr>Daily Math Review: 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Math Review</dc:title>
  <dc:creator>Christi</dc:creator>
  <cp:lastModifiedBy>Taggart, Anna</cp:lastModifiedBy>
  <cp:revision>173</cp:revision>
  <cp:lastPrinted>2013-01-31T16:51:25Z</cp:lastPrinted>
  <dcterms:created xsi:type="dcterms:W3CDTF">2012-07-22T20:32:09Z</dcterms:created>
  <dcterms:modified xsi:type="dcterms:W3CDTF">2013-01-31T20:13:41Z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TC010690501033</vt:lpwstr>
  </property>
</Properties>
</file>