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59"/>
  </p:notesMasterIdLst>
  <p:handoutMasterIdLst>
    <p:handoutMasterId r:id="rId60"/>
  </p:handoutMasterIdLst>
  <p:sldIdLst>
    <p:sldId id="314" r:id="rId6"/>
    <p:sldId id="289" r:id="rId7"/>
    <p:sldId id="280" r:id="rId8"/>
    <p:sldId id="357" r:id="rId9"/>
    <p:sldId id="310" r:id="rId10"/>
    <p:sldId id="311" r:id="rId11"/>
    <p:sldId id="312" r:id="rId12"/>
    <p:sldId id="313" r:id="rId13"/>
    <p:sldId id="283" r:id="rId14"/>
    <p:sldId id="295" r:id="rId15"/>
    <p:sldId id="354" r:id="rId16"/>
    <p:sldId id="296" r:id="rId17"/>
    <p:sldId id="352" r:id="rId18"/>
    <p:sldId id="353" r:id="rId19"/>
    <p:sldId id="306" r:id="rId20"/>
    <p:sldId id="309" r:id="rId21"/>
    <p:sldId id="288" r:id="rId22"/>
    <p:sldId id="315" r:id="rId23"/>
    <p:sldId id="316" r:id="rId24"/>
    <p:sldId id="317" r:id="rId25"/>
    <p:sldId id="318" r:id="rId26"/>
    <p:sldId id="319" r:id="rId27"/>
    <p:sldId id="324" r:id="rId28"/>
    <p:sldId id="337" r:id="rId29"/>
    <p:sldId id="332" r:id="rId30"/>
    <p:sldId id="320"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1" r:id="rId44"/>
    <p:sldId id="350" r:id="rId45"/>
    <p:sldId id="281" r:id="rId46"/>
    <p:sldId id="271" r:id="rId47"/>
    <p:sldId id="272" r:id="rId48"/>
    <p:sldId id="273" r:id="rId49"/>
    <p:sldId id="274" r:id="rId50"/>
    <p:sldId id="257" r:id="rId51"/>
    <p:sldId id="275" r:id="rId52"/>
    <p:sldId id="276" r:id="rId53"/>
    <p:sldId id="278" r:id="rId54"/>
    <p:sldId id="277" r:id="rId55"/>
    <p:sldId id="285" r:id="rId56"/>
    <p:sldId id="355" r:id="rId57"/>
    <p:sldId id="356" r:id="rId5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07E"/>
    <a:srgbClr val="626262"/>
    <a:srgbClr val="404040"/>
    <a:srgbClr val="EBB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8153" autoAdjust="0"/>
  </p:normalViewPr>
  <p:slideViewPr>
    <p:cSldViewPr snapToGrid="0" snapToObjects="1">
      <p:cViewPr>
        <p:scale>
          <a:sx n="50" d="100"/>
          <a:sy n="50" d="100"/>
        </p:scale>
        <p:origin x="-1253"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139ECE-1518-419E-910A-748EF1EC1245}" type="datetimeFigureOut">
              <a:rPr lang="en-US" smtClean="0"/>
              <a:t>9/10/2013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448818-BC6B-4733-9C70-314ED56A8ECF}" type="slidenum">
              <a:rPr lang="en-US" smtClean="0"/>
              <a:t>‹#›</a:t>
            </a:fld>
            <a:endParaRPr lang="en-US"/>
          </a:p>
        </p:txBody>
      </p:sp>
    </p:spTree>
    <p:extLst>
      <p:ext uri="{BB962C8B-B14F-4D97-AF65-F5344CB8AC3E}">
        <p14:creationId xmlns:p14="http://schemas.microsoft.com/office/powerpoint/2010/main" val="75459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8B86AA-4F12-424D-982A-7B1CAAC96B47}" type="datetimeFigureOut">
              <a:rPr lang="en-US" smtClean="0"/>
              <a:t>9/10/2013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AE80D-11A4-4351-85A4-B36631D28F7C}" type="slidenum">
              <a:rPr lang="en-US" smtClean="0"/>
              <a:t>‹#›</a:t>
            </a:fld>
            <a:endParaRPr lang="en-US"/>
          </a:p>
        </p:txBody>
      </p:sp>
    </p:spTree>
    <p:extLst>
      <p:ext uri="{BB962C8B-B14F-4D97-AF65-F5344CB8AC3E}">
        <p14:creationId xmlns:p14="http://schemas.microsoft.com/office/powerpoint/2010/main" val="282593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E1305-4B1B-45B0-9374-38FB82D27397}" type="slidenum">
              <a:rPr lang="en-US" smtClean="0"/>
              <a:pPr/>
              <a:t>1</a:t>
            </a:fld>
            <a:endParaRPr lang="en-US"/>
          </a:p>
        </p:txBody>
      </p:sp>
    </p:spTree>
    <p:extLst>
      <p:ext uri="{BB962C8B-B14F-4D97-AF65-F5344CB8AC3E}">
        <p14:creationId xmlns:p14="http://schemas.microsoft.com/office/powerpoint/2010/main" val="98357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Liz,</a:t>
            </a:r>
            <a:r>
              <a:rPr lang="en-US" baseline="0" dirty="0" smtClean="0"/>
              <a:t> Anna </a:t>
            </a:r>
            <a:r>
              <a:rPr lang="en-US" dirty="0" smtClean="0"/>
              <a:t>or your coach </a:t>
            </a:r>
            <a:r>
              <a:rPr lang="en-US" baseline="0" dirty="0" smtClean="0"/>
              <a:t>ideas on resources that we should add to the websites.  We also want to keep adding to our archive of teacher materials so send those, and Anna and Liz will update the website with those resources so teachers can share ideas, activities, and documents across all schools.  </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17</a:t>
            </a:fld>
            <a:endParaRPr lang="en-US"/>
          </a:p>
        </p:txBody>
      </p:sp>
    </p:spTree>
    <p:extLst>
      <p:ext uri="{BB962C8B-B14F-4D97-AF65-F5344CB8AC3E}">
        <p14:creationId xmlns:p14="http://schemas.microsoft.com/office/powerpoint/2010/main" val="4134370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are going to review the components to the Elementary Math Framework and outline some of the district expectations, as well as some strategies to fit all of the components into your math block.</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18</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off – we are going to review the components of the  math framework.</a:t>
            </a:r>
            <a:r>
              <a:rPr lang="en-US" baseline="0" dirty="0" smtClean="0"/>
              <a:t> This information comes directly from your “designing your instructional day” form that you have in your curriculum resources. </a:t>
            </a:r>
          </a:p>
          <a:p>
            <a:r>
              <a:rPr lang="en-US" b="1" baseline="0" dirty="0" smtClean="0"/>
              <a:t>CLICK</a:t>
            </a:r>
          </a:p>
          <a:p>
            <a:r>
              <a:rPr lang="en-US" baseline="0" dirty="0" smtClean="0"/>
              <a:t>The first component is Daily Math Review which we spent a large majority of our District PLC time last year learning about. Daily Math Review is a review of prerequisite skills or previously instructed content that was not mastered. </a:t>
            </a:r>
          </a:p>
          <a:p>
            <a:r>
              <a:rPr lang="en-US" b="1" baseline="0" dirty="0" smtClean="0"/>
              <a:t>CLICK</a:t>
            </a:r>
          </a:p>
          <a:p>
            <a:r>
              <a:rPr lang="en-US" baseline="0" dirty="0" smtClean="0"/>
              <a:t>The second component is Mental Math. We did spend some time with this last year, but will continue to touch on this year. With Mental math teachers will give students 3 – 5 multi-step questions to be completed daily. </a:t>
            </a:r>
          </a:p>
          <a:p>
            <a:r>
              <a:rPr lang="en-US" b="1" baseline="0" dirty="0" smtClean="0"/>
              <a:t>CLICK</a:t>
            </a:r>
          </a:p>
          <a:p>
            <a:r>
              <a:rPr lang="en-US" baseline="0" dirty="0" smtClean="0"/>
              <a:t>Whole Group Instruction is the next component which needs to include a balance between conceptual understanding, procedural knowledge and application instruction.</a:t>
            </a:r>
          </a:p>
          <a:p>
            <a:r>
              <a:rPr lang="en-US" b="1" baseline="0" dirty="0" smtClean="0"/>
              <a:t>CLICK</a:t>
            </a:r>
          </a:p>
          <a:p>
            <a:r>
              <a:rPr lang="en-US" baseline="0" dirty="0" smtClean="0"/>
              <a:t>Small group Instruction should be </a:t>
            </a:r>
            <a:r>
              <a:rPr lang="en-US" baseline="0" dirty="0" err="1" smtClean="0"/>
              <a:t>scaffolded</a:t>
            </a:r>
            <a:r>
              <a:rPr lang="en-US" baseline="0" dirty="0" smtClean="0"/>
              <a:t>, differentiated instruction that occurs 3 – 5 times per week. </a:t>
            </a:r>
          </a:p>
          <a:p>
            <a:r>
              <a:rPr lang="en-US" b="1" baseline="0" dirty="0" smtClean="0"/>
              <a:t>CLICK</a:t>
            </a:r>
          </a:p>
          <a:p>
            <a:r>
              <a:rPr lang="en-US" baseline="0" dirty="0" smtClean="0"/>
              <a:t>The last component is Fact Fluency Practice. Fact Fluency practice builds automaticity and should occur daily. </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19</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dig</a:t>
            </a:r>
            <a:r>
              <a:rPr lang="en-US" baseline="0" dirty="0" smtClean="0"/>
              <a:t> a little deeper into each of the components. The first component will be the review of daily math review…</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20</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district expectation is that ALL grade 1 – 5 teachers will implement DMR, according to the district guidelines (which we soon review) at the start of the school year. </a:t>
            </a:r>
          </a:p>
          <a:p>
            <a:endParaRPr lang="en-US" baseline="0" dirty="0" smtClean="0"/>
          </a:p>
          <a:p>
            <a:r>
              <a:rPr lang="en-US" baseline="0" dirty="0" smtClean="0"/>
              <a:t>Kindergarten differs slightly with the expectation being that ALL kindergarten teachers will implement Daily Math Review, according to district guidelines, by the start of second semester. </a:t>
            </a:r>
          </a:p>
          <a:p>
            <a:endParaRPr lang="en-US" baseline="0" dirty="0" smtClean="0"/>
          </a:p>
          <a:p>
            <a:r>
              <a:rPr lang="en-US" baseline="0" dirty="0" smtClean="0"/>
              <a:t>That by no means that kindergarten teachers have to wait until second semester to start. You can start any time you, you teaching partners, your students are ready. </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21</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review what the purpose of why we do DMR…</a:t>
            </a:r>
          </a:p>
          <a:p>
            <a:r>
              <a:rPr lang="en-US" baseline="0" dirty="0" smtClean="0"/>
              <a:t>The purpose is simply review and not to instruct on new concepts or skills. </a:t>
            </a:r>
          </a:p>
          <a:p>
            <a:r>
              <a:rPr lang="en-US" baseline="0" dirty="0" smtClean="0"/>
              <a:t>Math review is a great time to discuss reasonableness of answers and estimation. </a:t>
            </a:r>
          </a:p>
          <a:p>
            <a:endParaRPr lang="en-US" baseline="0" dirty="0" smtClean="0"/>
          </a:p>
          <a:p>
            <a:r>
              <a:rPr lang="en-US" baseline="0" dirty="0" smtClean="0"/>
              <a:t>In the past, the feedback in math was always, my students did not master several concepts on the last unit assessment, but there is not any time to reteach because we have to move on to the next unit. Math Review allows 10 – 20 minutes a day to review!</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22</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 handout that outlines the District Expectations and the</a:t>
            </a:r>
            <a:r>
              <a:rPr lang="en-US" baseline="0" dirty="0" smtClean="0"/>
              <a:t> Progression of DMR from grades k – 5.</a:t>
            </a:r>
          </a:p>
          <a:p>
            <a:endParaRPr lang="en-US" baseline="0" dirty="0" smtClean="0"/>
          </a:p>
          <a:p>
            <a:r>
              <a:rPr lang="en-US" baseline="0" dirty="0" smtClean="0"/>
              <a:t>In a minute you will have a few minutes to review this by looking at your grade level, the progression across grade levels, as well as the notes at the bottom.</a:t>
            </a:r>
          </a:p>
          <a:p>
            <a:endParaRPr lang="en-US" baseline="0" dirty="0" smtClean="0"/>
          </a:p>
          <a:p>
            <a:r>
              <a:rPr lang="en-US" baseline="0" dirty="0" smtClean="0"/>
              <a:t>After you are finished reviewing it – you will turn to an elbow partner… </a:t>
            </a:r>
            <a:r>
              <a:rPr lang="en-US" b="1" baseline="0" dirty="0" smtClean="0"/>
              <a:t>CLICK TO NEXT SLIDE</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23</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2</a:t>
            </a:fld>
            <a:endParaRPr lang="en-US"/>
          </a:p>
        </p:txBody>
      </p:sp>
    </p:spTree>
    <p:extLst>
      <p:ext uri="{BB962C8B-B14F-4D97-AF65-F5344CB8AC3E}">
        <p14:creationId xmlns:p14="http://schemas.microsoft.com/office/powerpoint/2010/main" val="4134370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discuss not only this document,</a:t>
            </a:r>
            <a:r>
              <a:rPr lang="en-US" baseline="0" dirty="0" smtClean="0"/>
              <a:t> but also your current implementation level with DMR in accordance with the district expectations. Think of some positives, challenges, and next steps…</a:t>
            </a:r>
          </a:p>
          <a:p>
            <a:endParaRPr lang="en-US" baseline="0" dirty="0" smtClean="0"/>
          </a:p>
          <a:p>
            <a:r>
              <a:rPr lang="en-US" baseline="0" dirty="0" smtClean="0"/>
              <a:t>If you have a question for Anna Taggart, the elementary math coordinator, feel free to use one side of the notecards which are your exit slips and write your down your question. It does help to put contact information for Anna to get back to you.</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24</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reminder that there</a:t>
            </a:r>
            <a:r>
              <a:rPr lang="en-US" baseline="0" dirty="0" smtClean="0"/>
              <a:t> are resources available on the math website. The site is easy to remember: elementarymath.dmschools.org</a:t>
            </a:r>
          </a:p>
          <a:p>
            <a:endParaRPr lang="en-US" baseline="0" dirty="0" smtClean="0"/>
          </a:p>
          <a:p>
            <a:r>
              <a:rPr lang="en-US" baseline="0" dirty="0" smtClean="0"/>
              <a:t>To find the resources – hover over the </a:t>
            </a:r>
            <a:r>
              <a:rPr lang="en-US" b="1" baseline="0" dirty="0" smtClean="0"/>
              <a:t>CLICK</a:t>
            </a:r>
            <a:r>
              <a:rPr lang="en-US" b="0" baseline="0" dirty="0" smtClean="0"/>
              <a:t> Elem. Math Coaches tab</a:t>
            </a:r>
          </a:p>
          <a:p>
            <a:r>
              <a:rPr lang="en-US" b="1" baseline="0" dirty="0" smtClean="0"/>
              <a:t>CLICK </a:t>
            </a:r>
            <a:r>
              <a:rPr lang="en-US" b="0" baseline="0" dirty="0" smtClean="0"/>
              <a:t>Then over Balanced Math</a:t>
            </a:r>
            <a:r>
              <a:rPr lang="en-US" b="1" baseline="0" dirty="0" smtClean="0"/>
              <a:t> CLICK </a:t>
            </a:r>
            <a:r>
              <a:rPr lang="en-US" b="0" baseline="0" dirty="0" smtClean="0"/>
              <a:t>which will give you K-2 resources and 3-5 resources. </a:t>
            </a:r>
          </a:p>
          <a:p>
            <a:endParaRPr lang="en-US" b="0" baseline="0" dirty="0" smtClean="0"/>
          </a:p>
          <a:p>
            <a:r>
              <a:rPr lang="en-US" b="0" baseline="0" dirty="0" smtClean="0"/>
              <a:t>It would not hurt to look at both pages as many resources could be used for all grade levels.</a:t>
            </a:r>
          </a:p>
          <a:p>
            <a:endParaRPr lang="en-US" b="0" baseline="0" dirty="0" smtClean="0"/>
          </a:p>
          <a:p>
            <a:r>
              <a:rPr lang="en-US" b="0" baseline="0" dirty="0" smtClean="0"/>
              <a:t>Some of the resources include </a:t>
            </a:r>
            <a:r>
              <a:rPr lang="en-US" b="1" baseline="0" dirty="0" smtClean="0"/>
              <a:t>CLICK</a:t>
            </a:r>
            <a:r>
              <a:rPr lang="en-US" b="0" baseline="0" dirty="0" smtClean="0"/>
              <a:t> key statements, recording sheets, blank cycle forms, partner sentence starters, and SPED accommodation sheets</a:t>
            </a:r>
          </a:p>
          <a:p>
            <a:endParaRPr lang="en-US" b="0" baseline="0" dirty="0" smtClean="0"/>
          </a:p>
          <a:p>
            <a:r>
              <a:rPr lang="en-US" b="0" baseline="0" dirty="0" smtClean="0"/>
              <a:t>If you have other resources that you use that would be useful to others feel free to send them to </a:t>
            </a:r>
            <a:r>
              <a:rPr lang="en-US" b="0" baseline="0" dirty="0" err="1" smtClean="0"/>
              <a:t>anna</a:t>
            </a:r>
            <a:r>
              <a:rPr lang="en-US" b="0" baseline="0" dirty="0" smtClean="0"/>
              <a:t> </a:t>
            </a:r>
            <a:r>
              <a:rPr lang="en-US" b="0" baseline="0" dirty="0" err="1" smtClean="0"/>
              <a:t>taggart</a:t>
            </a:r>
            <a:r>
              <a:rPr lang="en-US" b="0" baseline="0" dirty="0" smtClean="0"/>
              <a:t> to post. </a:t>
            </a:r>
            <a:endParaRPr lang="en-US" b="1"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25</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looking for more information</a:t>
            </a:r>
            <a:r>
              <a:rPr lang="en-US" baseline="0" dirty="0" smtClean="0"/>
              <a:t> – DMR is one component of The Five Steps to a Balance Math program. Each building should have a copy of the Five Easy Steps to a Balanced Math Program which should provide you with more information.</a:t>
            </a:r>
          </a:p>
          <a:p>
            <a:endParaRPr lang="en-US" baseline="0" dirty="0" smtClean="0"/>
          </a:p>
          <a:p>
            <a:r>
              <a:rPr lang="en-US" b="1" baseline="0" dirty="0" smtClean="0"/>
              <a:t>CLICK</a:t>
            </a:r>
          </a:p>
          <a:p>
            <a:r>
              <a:rPr lang="en-US" b="0" baseline="0" dirty="0" smtClean="0"/>
              <a:t>Also on October 25 EQ PD Day – there will be an afternoon session offered for new teachers or teachers who need more assistance with DMR at Phillips Elementary.</a:t>
            </a:r>
            <a:endParaRPr lang="en-US" b="0"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26</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on to a review of Mental Math.</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27</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district expectation</a:t>
            </a:r>
            <a:r>
              <a:rPr lang="en-US" baseline="0" dirty="0" smtClean="0"/>
              <a:t> is that all grade K – 5 teachers will incorporate mental math into their classroom daily.</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28</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is to give students practice in calculating and estimating quickly, using number sense which is a life skill.</a:t>
            </a:r>
          </a:p>
          <a:p>
            <a:endParaRPr lang="en-US" baseline="0" dirty="0" smtClean="0"/>
          </a:p>
          <a:p>
            <a:r>
              <a:rPr lang="en-US" baseline="0" dirty="0" smtClean="0"/>
              <a:t>You will find students really enjoy mental math time.</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29</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logistics…</a:t>
            </a:r>
          </a:p>
          <a:p>
            <a:r>
              <a:rPr lang="en-US" dirty="0" smtClean="0"/>
              <a:t>The problems should be multi-step</a:t>
            </a:r>
            <a:r>
              <a:rPr lang="en-US" baseline="0" dirty="0" smtClean="0"/>
              <a:t> and also aligned to current unit of study. It is important that the questions have purpose – so if you are in a geometry unit – the mental math questions should geometry </a:t>
            </a:r>
            <a:r>
              <a:rPr lang="en-US" baseline="0" dirty="0" err="1" smtClean="0"/>
              <a:t>focued</a:t>
            </a:r>
            <a:r>
              <a:rPr lang="en-US" baseline="0" dirty="0" smtClean="0"/>
              <a:t>. </a:t>
            </a:r>
          </a:p>
          <a:p>
            <a:endParaRPr lang="en-US" baseline="0" dirty="0" smtClean="0"/>
          </a:p>
          <a:p>
            <a:r>
              <a:rPr lang="en-US" baseline="0" dirty="0" smtClean="0"/>
              <a:t>Mental math should be quick: 3-5 questions daily which should only take 1 – 5 minutes. </a:t>
            </a:r>
          </a:p>
          <a:p>
            <a:endParaRPr lang="en-US" baseline="0" dirty="0" smtClean="0"/>
          </a:p>
          <a:p>
            <a:r>
              <a:rPr lang="en-US" b="1" baseline="0" dirty="0" smtClean="0"/>
              <a:t>CLICK</a:t>
            </a:r>
          </a:p>
          <a:p>
            <a:r>
              <a:rPr lang="en-US" b="0" baseline="0" dirty="0" smtClean="0"/>
              <a:t>It can be completed at any time the school day and does not need to be done during the math block. It can be done during a transition period, but it is helpful to have students write down their answers so that you can tell that they are doing the mental work.</a:t>
            </a:r>
          </a:p>
          <a:p>
            <a:endParaRPr lang="en-US" b="0" baseline="0" dirty="0" smtClean="0"/>
          </a:p>
          <a:p>
            <a:r>
              <a:rPr lang="en-US" b="0" baseline="0" dirty="0" smtClean="0"/>
              <a:t>Many teachers have Mental Math Time for two minutes right after DMR. They just have three blanks on page and have the students write down their three answers. </a:t>
            </a:r>
            <a:endParaRPr lang="en-US" b="0"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30</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have resources available</a:t>
            </a:r>
            <a:r>
              <a:rPr lang="en-US" baseline="0" dirty="0" smtClean="0"/>
              <a:t> (mainly grade 3 – 5) on the math website. </a:t>
            </a:r>
          </a:p>
          <a:p>
            <a:endParaRPr lang="en-US" baseline="0" dirty="0" smtClean="0"/>
          </a:p>
          <a:p>
            <a:r>
              <a:rPr lang="en-US" baseline="0" dirty="0" smtClean="0"/>
              <a:t>You will go through the same steps as you did for DMR, but instead click on mental math. </a:t>
            </a:r>
          </a:p>
          <a:p>
            <a:pPr algn="l"/>
            <a:r>
              <a:rPr lang="en-US" baseline="0" dirty="0" smtClean="0"/>
              <a:t>So first </a:t>
            </a:r>
            <a:r>
              <a:rPr lang="en-US" b="1" baseline="0" dirty="0" smtClean="0"/>
              <a:t>CLICK </a:t>
            </a:r>
            <a:r>
              <a:rPr lang="en-US" b="0" baseline="0" dirty="0" smtClean="0"/>
              <a:t> on Elem math coach then</a:t>
            </a:r>
            <a:r>
              <a:rPr lang="en-US" b="1" baseline="0" dirty="0" smtClean="0"/>
              <a:t> CLICK </a:t>
            </a:r>
            <a:r>
              <a:rPr lang="en-US" b="0" baseline="0" dirty="0" smtClean="0"/>
              <a:t>Balanced Math</a:t>
            </a:r>
            <a:r>
              <a:rPr lang="en-US" b="1" baseline="0" dirty="0" smtClean="0"/>
              <a:t> </a:t>
            </a:r>
            <a:r>
              <a:rPr lang="en-US" b="1" i="0" baseline="0" dirty="0" smtClean="0"/>
              <a:t>CLICK</a:t>
            </a:r>
            <a:r>
              <a:rPr lang="en-US" b="0" i="0" baseline="0" dirty="0" smtClean="0"/>
              <a:t> Mental Math resources.</a:t>
            </a:r>
          </a:p>
          <a:p>
            <a:pPr algn="l"/>
            <a:endParaRPr lang="en-US" b="0" i="0" baseline="0" dirty="0" smtClean="0"/>
          </a:p>
          <a:p>
            <a:pPr algn="l"/>
            <a:r>
              <a:rPr lang="en-US" b="0" i="0" baseline="0" dirty="0" smtClean="0"/>
              <a:t>You will find question banks and recording forms.</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31</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component of the mathematics we are going to call Core Instruction.</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32</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a:t>
            </a:r>
            <a:r>
              <a:rPr lang="en-US" baseline="0" dirty="0" smtClean="0"/>
              <a:t> instruction is directed by the Iowa Core. The Iowa Core outlines a need for balance between conceptual understanding, procedural knowledge and applications. </a:t>
            </a:r>
          </a:p>
          <a:p>
            <a:endParaRPr lang="en-US" baseline="0" dirty="0" smtClean="0"/>
          </a:p>
          <a:p>
            <a:r>
              <a:rPr lang="en-US" baseline="0" dirty="0" smtClean="0"/>
              <a:t>This years curriculum guides indicate where the focus should be within each standard. </a:t>
            </a:r>
          </a:p>
          <a:p>
            <a:r>
              <a:rPr lang="en-US" b="1" baseline="0" dirty="0" smtClean="0"/>
              <a:t>CLICK</a:t>
            </a:r>
          </a:p>
          <a:p>
            <a:r>
              <a:rPr lang="en-US" baseline="0" dirty="0" smtClean="0"/>
              <a:t>In order to be able to cover the Iowa Core Standards we need tools and resources. </a:t>
            </a:r>
          </a:p>
          <a:p>
            <a:r>
              <a:rPr lang="en-US" baseline="0" dirty="0" smtClean="0"/>
              <a:t>In our math toolbox we have our curriculum guides, assessments, expressions, investigations, CGI, fact strategies, O’Connell, </a:t>
            </a:r>
            <a:r>
              <a:rPr lang="en-US" baseline="0" dirty="0" err="1" smtClean="0"/>
              <a:t>Fastt</a:t>
            </a:r>
            <a:r>
              <a:rPr lang="en-US" baseline="0" dirty="0" smtClean="0"/>
              <a:t> Math, SMI and  Quantiles.com</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33</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AC323-4D7C-4297-ADFF-203FF47E570B}" type="slidenum">
              <a:rPr lang="en-US" smtClean="0"/>
              <a:t>5</a:t>
            </a:fld>
            <a:endParaRPr lang="en-US" dirty="0"/>
          </a:p>
        </p:txBody>
      </p:sp>
    </p:spTree>
    <p:extLst>
      <p:ext uri="{BB962C8B-B14F-4D97-AF65-F5344CB8AC3E}">
        <p14:creationId xmlns:p14="http://schemas.microsoft.com/office/powerpoint/2010/main" val="145714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these tools we need to be able to plan for rigorous</a:t>
            </a:r>
            <a:r>
              <a:rPr lang="en-US" baseline="0" dirty="0" smtClean="0"/>
              <a:t> instruction in both </a:t>
            </a:r>
            <a:r>
              <a:rPr lang="en-US" b="1" baseline="0" dirty="0" smtClean="0"/>
              <a:t>(CLICK) </a:t>
            </a:r>
            <a:r>
              <a:rPr lang="en-US" baseline="0" dirty="0" smtClean="0"/>
              <a:t>whole group and small group instruction.</a:t>
            </a:r>
          </a:p>
          <a:p>
            <a:r>
              <a:rPr lang="en-US" b="1" baseline="0" dirty="0" smtClean="0"/>
              <a:t>CLICK</a:t>
            </a:r>
          </a:p>
          <a:p>
            <a:endParaRPr lang="en-US" baseline="0" dirty="0" smtClean="0"/>
          </a:p>
          <a:p>
            <a:r>
              <a:rPr lang="en-US" baseline="0" dirty="0" smtClean="0"/>
              <a:t>Both Whole Group and Small Group Instruction should be focused on the Iowa Core, have a strong balance between conceptual, procedural and application knowledge and also incorporate of problem solving and the Mathematical Practice Standards – which we will spend our District PLC time together gaining a deeper understanding. </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34</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is a lot of information and one of the most frequent question is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35</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I fit it all in one math block?</a:t>
            </a:r>
            <a:r>
              <a:rPr lang="en-US" baseline="0" dirty="0" smtClean="0"/>
              <a:t> </a:t>
            </a:r>
          </a:p>
          <a:p>
            <a:endParaRPr lang="en-US" baseline="0" dirty="0" smtClean="0"/>
          </a:p>
          <a:p>
            <a:r>
              <a:rPr lang="en-US" baseline="0" dirty="0" smtClean="0"/>
              <a:t>The math block needs to be at least 60 minutes long, but 90 is optimal. </a:t>
            </a:r>
          </a:p>
          <a:p>
            <a:endParaRPr lang="en-US" baseline="0" dirty="0" smtClean="0"/>
          </a:p>
          <a:p>
            <a:r>
              <a:rPr lang="en-US" baseline="0" dirty="0" smtClean="0"/>
              <a:t>You can look at the block with these five components in a very linear way. Every day in 75 minutes I do DMR, Mental Math, Whole Group Instruction, Small Group Instruction and 10 minutes of fact practice. </a:t>
            </a:r>
          </a:p>
          <a:p>
            <a:endParaRPr lang="en-US" baseline="0" dirty="0" smtClean="0"/>
          </a:p>
          <a:p>
            <a:r>
              <a:rPr lang="en-US" baseline="0" dirty="0" smtClean="0"/>
              <a:t>It is possible, but it is not the only way to look at your math block.</a:t>
            </a:r>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36</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give you a few different ways you can structure your block of time. </a:t>
            </a:r>
          </a:p>
          <a:p>
            <a:r>
              <a:rPr lang="en-US" b="1" dirty="0" smtClean="0"/>
              <a:t>CLICK</a:t>
            </a:r>
          </a:p>
          <a:p>
            <a:r>
              <a:rPr lang="en-US" dirty="0" smtClean="0"/>
              <a:t>1</a:t>
            </a:r>
            <a:r>
              <a:rPr lang="en-US" baseline="30000" dirty="0" smtClean="0"/>
              <a:t>st</a:t>
            </a:r>
            <a:r>
              <a:rPr lang="en-US" dirty="0" smtClean="0"/>
              <a:t> a</a:t>
            </a:r>
            <a:r>
              <a:rPr lang="en-US" baseline="0" dirty="0" smtClean="0"/>
              <a:t> teacher could pair Daily Math Review and Mental Math together. </a:t>
            </a:r>
            <a:r>
              <a:rPr lang="en-US" b="0" baseline="0" dirty="0" smtClean="0"/>
              <a:t>Mental math could be added to the end of DMR. It would add 1 – 5 minutes of extra time to that process. </a:t>
            </a:r>
          </a:p>
          <a:p>
            <a:endParaRPr lang="en-US" b="0" baseline="0" dirty="0" smtClean="0"/>
          </a:p>
          <a:p>
            <a:r>
              <a:rPr lang="en-US" b="1" baseline="0" dirty="0" smtClean="0"/>
              <a:t>CLICK</a:t>
            </a:r>
          </a:p>
          <a:p>
            <a:r>
              <a:rPr lang="en-US" b="0" baseline="0" dirty="0" smtClean="0"/>
              <a:t>Then we move to Core Instruction</a:t>
            </a:r>
          </a:p>
          <a:p>
            <a:r>
              <a:rPr lang="en-US" b="0" baseline="0" dirty="0" smtClean="0"/>
              <a:t>Under Core Instruction we have both </a:t>
            </a:r>
            <a:r>
              <a:rPr lang="en-US" b="1" baseline="0" dirty="0" smtClean="0"/>
              <a:t>CLICK</a:t>
            </a:r>
            <a:r>
              <a:rPr lang="en-US" b="0" baseline="0" dirty="0" smtClean="0"/>
              <a:t> whole group instruction and small group instruction. </a:t>
            </a:r>
          </a:p>
          <a:p>
            <a:r>
              <a:rPr lang="en-US" b="1" baseline="0" dirty="0" smtClean="0"/>
              <a:t>CLICK</a:t>
            </a:r>
          </a:p>
          <a:p>
            <a:r>
              <a:rPr lang="en-US" b="0" baseline="0" dirty="0" smtClean="0"/>
              <a:t>Whole group instruction could be a whole group lesson or perhaps a mini-lesson before small groups. It does not need to happen every day. For instance, if you did a whole group lesson on Monday, perhaps you move straight to small groups on Tuesday. </a:t>
            </a:r>
          </a:p>
          <a:p>
            <a:r>
              <a:rPr lang="en-US" b="1" baseline="0" dirty="0" smtClean="0"/>
              <a:t>CLICK</a:t>
            </a:r>
          </a:p>
          <a:p>
            <a:r>
              <a:rPr lang="en-US" b="0" baseline="0" dirty="0" smtClean="0"/>
              <a:t>There does need to be a balance of both whole and small group instruction, but small groups do not need to happen every day either. The expectation is 3 – 5 times per week based on student needs. </a:t>
            </a:r>
          </a:p>
          <a:p>
            <a:endParaRPr lang="en-US" b="0" baseline="0" dirty="0" smtClean="0"/>
          </a:p>
          <a:p>
            <a:r>
              <a:rPr lang="en-US" b="1" baseline="0" dirty="0" smtClean="0"/>
              <a:t>CLICK</a:t>
            </a:r>
          </a:p>
          <a:p>
            <a:r>
              <a:rPr lang="en-US" b="0" baseline="0" dirty="0" smtClean="0"/>
              <a:t>Fact Fluency practice then could be a stand alone. Perhaps whenever you can get into a lab. It would be 10 – 15 minutes daily. Students could be working on </a:t>
            </a:r>
            <a:r>
              <a:rPr lang="en-US" b="0" baseline="0" dirty="0" err="1" smtClean="0"/>
              <a:t>Fastt</a:t>
            </a:r>
            <a:r>
              <a:rPr lang="en-US" b="0" baseline="0" dirty="0" smtClean="0"/>
              <a:t> Math, </a:t>
            </a:r>
            <a:r>
              <a:rPr lang="en-US" b="0" baseline="0" dirty="0" err="1" smtClean="0"/>
              <a:t>Xtramath</a:t>
            </a:r>
            <a:r>
              <a:rPr lang="en-US" b="0" baseline="0" dirty="0" smtClean="0"/>
              <a:t>, activities from the O’Connell Books, and the teacher works with a small group on fact strategies. </a:t>
            </a:r>
            <a:endParaRPr lang="en-US" b="0"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37</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look</a:t>
            </a:r>
            <a:r>
              <a:rPr lang="en-US" baseline="0" dirty="0" smtClean="0"/>
              <a:t> at a math block would be to have Daily Math Review be a stand alone and it could be at any time during the day and would not have to be completed during the math block. </a:t>
            </a:r>
          </a:p>
          <a:p>
            <a:r>
              <a:rPr lang="en-US" b="1" baseline="0" dirty="0" smtClean="0"/>
              <a:t>CLICK</a:t>
            </a:r>
          </a:p>
          <a:p>
            <a:r>
              <a:rPr lang="en-US" baseline="0" dirty="0" smtClean="0"/>
              <a:t>Then Core Instruction would include a mix of whole group and small group instruction (depending on the day).</a:t>
            </a:r>
          </a:p>
          <a:p>
            <a:r>
              <a:rPr lang="en-US" b="1" baseline="0" dirty="0" smtClean="0"/>
              <a:t>CLICK</a:t>
            </a:r>
          </a:p>
          <a:p>
            <a:r>
              <a:rPr lang="en-US" b="0" baseline="0" dirty="0" smtClean="0"/>
              <a:t>Mental Math could be paired with whole group instruction and could be the brain-warmer to the whole group lesson. </a:t>
            </a:r>
          </a:p>
          <a:p>
            <a:r>
              <a:rPr lang="en-US" b="1" baseline="0" dirty="0" smtClean="0"/>
              <a:t>CLICK</a:t>
            </a:r>
          </a:p>
          <a:p>
            <a:r>
              <a:rPr lang="en-US" b="0" baseline="0" dirty="0" smtClean="0"/>
              <a:t>Fact Fluency Practice could be a small group learning task completed be groups of students while the teacher is working with a different small group. </a:t>
            </a:r>
            <a:endParaRPr lang="en-US" b="0"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38</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point of sharing different ways to set up your math time – is that there</a:t>
            </a:r>
            <a:r>
              <a:rPr lang="en-US" baseline="0" dirty="0" smtClean="0"/>
              <a:t> is flexibility in how you structure your math block. </a:t>
            </a:r>
          </a:p>
          <a:p>
            <a:endParaRPr lang="en-US" baseline="0" dirty="0" smtClean="0"/>
          </a:p>
          <a:p>
            <a:r>
              <a:rPr lang="en-US" baseline="0" dirty="0" smtClean="0"/>
              <a:t>The components that much happen daily include: DMR, Mental Math, Core Instruction and Fact Fluency Practice.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39</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 the math portion</a:t>
            </a:r>
            <a:r>
              <a:rPr lang="en-US" baseline="0" dirty="0" smtClean="0"/>
              <a:t> here – the focus of the next 7 sessions will be on the Iowa Core Mathematical Practice Standards + Problem Based Tasks that you will be able to implement in your classroom.</a:t>
            </a:r>
          </a:p>
          <a:p>
            <a:endParaRPr lang="en-US" baseline="0" dirty="0" smtClean="0"/>
          </a:p>
          <a:p>
            <a:r>
              <a:rPr lang="en-US" baseline="0" dirty="0" smtClean="0"/>
              <a:t>In order to prepare for the October session you have an handout on the 8 Mathematical Practice Standards. It is only a front back, but please read over it and highlight questions or ideas or importance and bring it on October 30</a:t>
            </a:r>
            <a:r>
              <a:rPr lang="en-US" baseline="30000" dirty="0" smtClean="0"/>
              <a:t>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40</a:t>
            </a:fld>
            <a:endParaRPr lang="en-US"/>
          </a:p>
        </p:txBody>
      </p:sp>
    </p:spTree>
    <p:extLst>
      <p:ext uri="{BB962C8B-B14F-4D97-AF65-F5344CB8AC3E}">
        <p14:creationId xmlns:p14="http://schemas.microsoft.com/office/powerpoint/2010/main" val="2488891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document</a:t>
            </a:r>
            <a:r>
              <a:rPr lang="en-US" baseline="0" dirty="0" smtClean="0"/>
              <a:t> is included with your curriculum documents.  Don’t forget “HT” refers to lessons from HealthTeacher.com, and “B” refers to read aloud books.  By now, your tubs should all be delivered and books sorted into the tubs.  If you are still missing items, be sure to let your coach know so she can let our Health Curriculum Coordinator, Connie </a:t>
            </a:r>
            <a:r>
              <a:rPr lang="en-US" baseline="0" dirty="0" err="1" smtClean="0"/>
              <a:t>Sievers</a:t>
            </a:r>
            <a:r>
              <a:rPr lang="en-US" baseline="0" dirty="0" smtClean="0"/>
              <a:t>, know, and she make sure you get what you are missing.  </a:t>
            </a:r>
          </a:p>
          <a:p>
            <a:endParaRPr lang="en-US" baseline="0" dirty="0" smtClean="0"/>
          </a:p>
          <a:p>
            <a:r>
              <a:rPr lang="en-US" baseline="0" dirty="0" smtClean="0"/>
              <a:t>Remember, if you have extra time, you can add in the optional/enrichment lessons and books listed at the bottom of each unit.  Please be sure you only explore these options because other grade levels may be using the other </a:t>
            </a:r>
            <a:r>
              <a:rPr lang="en-US" baseline="0" dirty="0" err="1" smtClean="0"/>
              <a:t>HealthTeacher</a:t>
            </a:r>
            <a:r>
              <a:rPr lang="en-US" baseline="0" dirty="0" smtClean="0"/>
              <a:t> lessons or Read Aloud books during their units.  By sticking to the options listed here, we will eliminate duplicating lessons across grade levels.  </a:t>
            </a:r>
            <a:endParaRPr lang="en-US" dirty="0"/>
          </a:p>
        </p:txBody>
      </p:sp>
      <p:sp>
        <p:nvSpPr>
          <p:cNvPr id="4" name="Slide Number Placeholder 3"/>
          <p:cNvSpPr>
            <a:spLocks noGrp="1"/>
          </p:cNvSpPr>
          <p:nvPr>
            <p:ph type="sldNum" sz="quarter" idx="10"/>
          </p:nvPr>
        </p:nvSpPr>
        <p:spPr/>
        <p:txBody>
          <a:bodyPr/>
          <a:lstStyle/>
          <a:p>
            <a:fld id="{704AE80D-11A4-4351-85A4-B36631D28F7C}" type="slidenum">
              <a:rPr lang="en-US" smtClean="0"/>
              <a:t>42</a:t>
            </a:fld>
            <a:endParaRPr lang="en-US"/>
          </a:p>
        </p:txBody>
      </p:sp>
    </p:spTree>
    <p:extLst>
      <p:ext uri="{BB962C8B-B14F-4D97-AF65-F5344CB8AC3E}">
        <p14:creationId xmlns:p14="http://schemas.microsoft.com/office/powerpoint/2010/main" val="3130771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minute to reacquaint ourselves with HealthTeacher.com since it may have been a while since you visited this resource or you might not have had a chance to explore it very much.   </a:t>
            </a:r>
            <a:endParaRPr lang="en-US" dirty="0"/>
          </a:p>
        </p:txBody>
      </p:sp>
      <p:sp>
        <p:nvSpPr>
          <p:cNvPr id="4" name="Slide Number Placeholder 3"/>
          <p:cNvSpPr>
            <a:spLocks noGrp="1"/>
          </p:cNvSpPr>
          <p:nvPr>
            <p:ph type="sldNum" sz="quarter" idx="10"/>
          </p:nvPr>
        </p:nvSpPr>
        <p:spPr/>
        <p:txBody>
          <a:bodyPr/>
          <a:lstStyle/>
          <a:p>
            <a:fld id="{704AE80D-11A4-4351-85A4-B36631D28F7C}" type="slidenum">
              <a:rPr lang="en-US" smtClean="0"/>
              <a:t>43</a:t>
            </a:fld>
            <a:endParaRPr lang="en-US"/>
          </a:p>
        </p:txBody>
      </p:sp>
    </p:spTree>
    <p:extLst>
      <p:ext uri="{BB962C8B-B14F-4D97-AF65-F5344CB8AC3E}">
        <p14:creationId xmlns:p14="http://schemas.microsoft.com/office/powerpoint/2010/main" val="3137379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activated</a:t>
            </a:r>
            <a:r>
              <a:rPr lang="en-US" baseline="0" dirty="0" smtClean="0"/>
              <a:t> your account, please do so now by following these directions. </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44</a:t>
            </a:fld>
            <a:endParaRPr lang="en-US"/>
          </a:p>
        </p:txBody>
      </p:sp>
    </p:spTree>
    <p:extLst>
      <p:ext uri="{BB962C8B-B14F-4D97-AF65-F5344CB8AC3E}">
        <p14:creationId xmlns:p14="http://schemas.microsoft.com/office/powerpoint/2010/main" val="413437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Assignments- rationale for why we may sit in different groups</a:t>
            </a:r>
            <a:endParaRPr lang="en-US" dirty="0"/>
          </a:p>
        </p:txBody>
      </p:sp>
      <p:sp>
        <p:nvSpPr>
          <p:cNvPr id="4" name="Slide Number Placeholder 3"/>
          <p:cNvSpPr>
            <a:spLocks noGrp="1"/>
          </p:cNvSpPr>
          <p:nvPr>
            <p:ph type="sldNum" sz="quarter" idx="10"/>
          </p:nvPr>
        </p:nvSpPr>
        <p:spPr/>
        <p:txBody>
          <a:bodyPr/>
          <a:lstStyle/>
          <a:p>
            <a:fld id="{0ECAC323-4D7C-4297-ADFF-203FF47E570B}" type="slidenum">
              <a:rPr lang="en-US" smtClean="0"/>
              <a:t>6</a:t>
            </a:fld>
            <a:endParaRPr lang="en-US" dirty="0"/>
          </a:p>
        </p:txBody>
      </p:sp>
    </p:spTree>
    <p:extLst>
      <p:ext uri="{BB962C8B-B14F-4D97-AF65-F5344CB8AC3E}">
        <p14:creationId xmlns:p14="http://schemas.microsoft.com/office/powerpoint/2010/main" val="3373986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activated your account, you can go straight to HealthTeacher.com and clock “Log In.”  </a:t>
            </a:r>
            <a:endParaRPr lang="en-US" dirty="0"/>
          </a:p>
        </p:txBody>
      </p:sp>
      <p:sp>
        <p:nvSpPr>
          <p:cNvPr id="4" name="Slide Number Placeholder 3"/>
          <p:cNvSpPr>
            <a:spLocks noGrp="1"/>
          </p:cNvSpPr>
          <p:nvPr>
            <p:ph type="sldNum" sz="quarter" idx="10"/>
          </p:nvPr>
        </p:nvSpPr>
        <p:spPr/>
        <p:txBody>
          <a:bodyPr/>
          <a:lstStyle/>
          <a:p>
            <a:fld id="{2F9C5D0C-E636-444B-BA04-B52FD030D37A}" type="slidenum">
              <a:rPr lang="en-US" smtClean="0"/>
              <a:t>45</a:t>
            </a:fld>
            <a:endParaRPr lang="en-US"/>
          </a:p>
        </p:txBody>
      </p:sp>
    </p:spTree>
    <p:extLst>
      <p:ext uri="{BB962C8B-B14F-4D97-AF65-F5344CB8AC3E}">
        <p14:creationId xmlns:p14="http://schemas.microsoft.com/office/powerpoint/2010/main" val="4134370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a:t>
            </a:r>
            <a:r>
              <a:rPr lang="en-US" baseline="0" dirty="0" smtClean="0"/>
              <a:t> of </a:t>
            </a:r>
            <a:r>
              <a:rPr lang="en-US" baseline="0" dirty="0" err="1" smtClean="0"/>
              <a:t>GoNoodle</a:t>
            </a:r>
            <a:r>
              <a:rPr lang="en-US" baseline="0" dirty="0" smtClean="0"/>
              <a:t> activities for grade level specific- </a:t>
            </a:r>
          </a:p>
          <a:p>
            <a:r>
              <a:rPr lang="en-US" baseline="0" dirty="0" smtClean="0"/>
              <a:t>K-1: </a:t>
            </a:r>
            <a:r>
              <a:rPr lang="en-US" baseline="0" dirty="0" err="1" smtClean="0"/>
              <a:t>WordSpell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4AE80D-11A4-4351-85A4-B36631D28F7C}" type="slidenum">
              <a:rPr lang="en-US" smtClean="0"/>
              <a:t>49</a:t>
            </a:fld>
            <a:endParaRPr lang="en-US"/>
          </a:p>
        </p:txBody>
      </p:sp>
    </p:spTree>
    <p:extLst>
      <p:ext uri="{BB962C8B-B14F-4D97-AF65-F5344CB8AC3E}">
        <p14:creationId xmlns:p14="http://schemas.microsoft.com/office/powerpoint/2010/main" val="166055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CAC323-4D7C-4297-ADFF-203FF47E570B}" type="slidenum">
              <a:rPr lang="en-US" smtClean="0"/>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pPr/>
              <a:t>8</a:t>
            </a:fld>
            <a:endParaRPr lang="en-US"/>
          </a:p>
        </p:txBody>
      </p:sp>
    </p:spTree>
    <p:extLst>
      <p:ext uri="{BB962C8B-B14F-4D97-AF65-F5344CB8AC3E}">
        <p14:creationId xmlns:p14="http://schemas.microsoft.com/office/powerpoint/2010/main" val="3363344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C31BF-8CF3-4216-90DB-37DB17665D5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63344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MPS-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14412"/>
            <a:ext cx="7772400" cy="1470025"/>
          </a:xfrm>
        </p:spPr>
        <p:txBody>
          <a:bodyPr>
            <a:no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28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DMPS logo .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9395" y="5440791"/>
            <a:ext cx="1106479" cy="464722"/>
          </a:xfrm>
          <a:prstGeom prst="rect">
            <a:avLst/>
          </a:prstGeom>
        </p:spPr>
      </p:pic>
      <p:pic>
        <p:nvPicPr>
          <p:cNvPr id="9" name="Picture 8"/>
          <p:cNvPicPr>
            <a:picLocks noChangeAspect="1"/>
          </p:cNvPicPr>
          <p:nvPr userDrawn="1"/>
        </p:nvPicPr>
        <p:blipFill>
          <a:blip r:embed="rId4"/>
          <a:stretch>
            <a:fillRect/>
          </a:stretch>
        </p:blipFill>
        <p:spPr>
          <a:xfrm>
            <a:off x="3675071" y="6106830"/>
            <a:ext cx="1716827" cy="441605"/>
          </a:xfrm>
          <a:prstGeom prst="rect">
            <a:avLst/>
          </a:prstGeom>
        </p:spPr>
      </p:pic>
    </p:spTree>
    <p:extLst>
      <p:ext uri="{BB962C8B-B14F-4D97-AF65-F5344CB8AC3E}">
        <p14:creationId xmlns:p14="http://schemas.microsoft.com/office/powerpoint/2010/main" val="359372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2198689"/>
            <a:ext cx="8229600" cy="3944936"/>
          </a:xfrm>
        </p:spPr>
        <p:txBody>
          <a:bodyPr/>
          <a:lstStyle/>
          <a:p>
            <a:endParaRPr lang="en-US" dirty="0"/>
          </a:p>
        </p:txBody>
      </p:sp>
      <p:sp>
        <p:nvSpPr>
          <p:cNvPr id="6" name="Text Placeholder 5"/>
          <p:cNvSpPr>
            <a:spLocks noGrp="1"/>
          </p:cNvSpPr>
          <p:nvPr>
            <p:ph type="body" sz="quarter" idx="11"/>
          </p:nvPr>
        </p:nvSpPr>
        <p:spPr>
          <a:xfrm>
            <a:off x="457200" y="1473204"/>
            <a:ext cx="8229600" cy="5556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85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64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0" y="0"/>
            <a:ext cx="9144000" cy="145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41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transitio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1771651"/>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208340"/>
            <a:ext cx="7772400" cy="633412"/>
          </a:xfrm>
        </p:spPr>
        <p:txBody>
          <a:bodyPr anchor="b">
            <a:normAutofit/>
          </a:bodyPr>
          <a:lstStyle>
            <a:lvl1pPr marL="0" indent="0" algn="ctr">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69801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MPS-Background-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14412"/>
            <a:ext cx="7772400" cy="1470025"/>
          </a:xfrm>
        </p:spPr>
        <p:txBody>
          <a:bodyPr>
            <a:no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5528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DMPS logo .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395" y="5440791"/>
            <a:ext cx="1106479" cy="464722"/>
          </a:xfrm>
          <a:prstGeom prst="rect">
            <a:avLst/>
          </a:prstGeom>
        </p:spPr>
      </p:pic>
      <p:pic>
        <p:nvPicPr>
          <p:cNvPr id="9" name="Picture 8"/>
          <p:cNvPicPr>
            <a:picLocks noChangeAspect="1"/>
          </p:cNvPicPr>
          <p:nvPr/>
        </p:nvPicPr>
        <p:blipFill>
          <a:blip r:embed="rId4" cstate="print"/>
          <a:stretch>
            <a:fillRect/>
          </a:stretch>
        </p:blipFill>
        <p:spPr>
          <a:xfrm>
            <a:off x="3675071" y="6106830"/>
            <a:ext cx="1716827" cy="441605"/>
          </a:xfrm>
          <a:prstGeom prst="rect">
            <a:avLst/>
          </a:prstGeom>
        </p:spPr>
      </p:pic>
    </p:spTree>
    <p:extLst>
      <p:ext uri="{BB962C8B-B14F-4D97-AF65-F5344CB8AC3E}">
        <p14:creationId xmlns:p14="http://schemas.microsoft.com/office/powerpoint/2010/main" val="154327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494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7204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0" y="1417638"/>
            <a:ext cx="3286125" cy="2320925"/>
          </a:xfrm>
        </p:spPr>
        <p:txBody>
          <a:bodyPr/>
          <a:lstStyle/>
          <a:p>
            <a:r>
              <a:rPr lang="en-US" dirty="0" smtClean="0"/>
              <a:t>Click icon to add picture</a:t>
            </a:r>
            <a:endParaRPr lang="en-US" dirty="0"/>
          </a:p>
        </p:txBody>
      </p:sp>
      <p:sp>
        <p:nvSpPr>
          <p:cNvPr id="5" name="Picture Placeholder 3"/>
          <p:cNvSpPr>
            <a:spLocks noGrp="1"/>
          </p:cNvSpPr>
          <p:nvPr>
            <p:ph type="pic" sz="quarter" idx="11"/>
          </p:nvPr>
        </p:nvSpPr>
        <p:spPr>
          <a:xfrm>
            <a:off x="0" y="3841749"/>
            <a:ext cx="3286125" cy="2357437"/>
          </a:xfrm>
        </p:spPr>
        <p:txBody>
          <a:bodyPr/>
          <a:lstStyle/>
          <a:p>
            <a:r>
              <a:rPr lang="en-US" dirty="0" smtClean="0"/>
              <a:t>Click icon to add picture</a:t>
            </a:r>
            <a:endParaRPr lang="en-US" dirty="0"/>
          </a:p>
        </p:txBody>
      </p:sp>
      <p:sp>
        <p:nvSpPr>
          <p:cNvPr id="7" name="Content Placeholder 6"/>
          <p:cNvSpPr>
            <a:spLocks noGrp="1"/>
          </p:cNvSpPr>
          <p:nvPr>
            <p:ph sz="quarter" idx="12"/>
          </p:nvPr>
        </p:nvSpPr>
        <p:spPr>
          <a:xfrm>
            <a:off x="3698875" y="1417638"/>
            <a:ext cx="4987926" cy="4781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192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 y="1417638"/>
            <a:ext cx="3286125" cy="4781550"/>
          </a:xfrm>
        </p:spPr>
        <p:txBody>
          <a:bodyPr/>
          <a:lstStyle/>
          <a:p>
            <a:r>
              <a:rPr lang="en-US" dirty="0" smtClean="0"/>
              <a:t>Click icon to add picture</a:t>
            </a:r>
            <a:endParaRPr lang="en-US" dirty="0"/>
          </a:p>
        </p:txBody>
      </p:sp>
      <p:sp>
        <p:nvSpPr>
          <p:cNvPr id="7" name="Content Placeholder 6"/>
          <p:cNvSpPr>
            <a:spLocks noGrp="1"/>
          </p:cNvSpPr>
          <p:nvPr>
            <p:ph sz="quarter" idx="12"/>
          </p:nvPr>
        </p:nvSpPr>
        <p:spPr>
          <a:xfrm>
            <a:off x="3698875" y="1417638"/>
            <a:ext cx="4987926" cy="478154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517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417638"/>
            <a:ext cx="4492625" cy="2519362"/>
          </a:xfrm>
        </p:spPr>
        <p:txBody>
          <a:bodyPr/>
          <a:lstStyle/>
          <a:p>
            <a:r>
              <a:rPr lang="en-US" dirty="0" smtClean="0"/>
              <a:t>Click icon to add picture</a:t>
            </a:r>
            <a:endParaRPr lang="en-US" dirty="0"/>
          </a:p>
        </p:txBody>
      </p:sp>
      <p:sp>
        <p:nvSpPr>
          <p:cNvPr id="5" name="Picture Placeholder 3"/>
          <p:cNvSpPr>
            <a:spLocks noGrp="1"/>
          </p:cNvSpPr>
          <p:nvPr>
            <p:ph type="pic" sz="quarter" idx="11"/>
          </p:nvPr>
        </p:nvSpPr>
        <p:spPr>
          <a:xfrm>
            <a:off x="4595812" y="1417638"/>
            <a:ext cx="4548188" cy="2519362"/>
          </a:xfrm>
        </p:spPr>
        <p:txBody>
          <a:bodyPr/>
          <a:lstStyle/>
          <a:p>
            <a:r>
              <a:rPr lang="en-US" dirty="0" smtClean="0"/>
              <a:t>Click icon to add picture</a:t>
            </a:r>
            <a:endParaRPr lang="en-US" dirty="0"/>
          </a:p>
        </p:txBody>
      </p:sp>
      <p:sp>
        <p:nvSpPr>
          <p:cNvPr id="7" name="Text Placeholder 6"/>
          <p:cNvSpPr>
            <a:spLocks noGrp="1"/>
          </p:cNvSpPr>
          <p:nvPr>
            <p:ph type="body" sz="quarter" idx="12"/>
          </p:nvPr>
        </p:nvSpPr>
        <p:spPr>
          <a:xfrm>
            <a:off x="457200" y="4143376"/>
            <a:ext cx="8229600" cy="159543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7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771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199" y="1417638"/>
            <a:ext cx="2614613" cy="2035175"/>
          </a:xfrm>
        </p:spPr>
        <p:txBody>
          <a:bodyPr/>
          <a:lstStyle/>
          <a:p>
            <a:r>
              <a:rPr lang="en-US" dirty="0" smtClean="0"/>
              <a:t>Click icon to add picture</a:t>
            </a:r>
            <a:endParaRPr lang="en-US" dirty="0"/>
          </a:p>
        </p:txBody>
      </p:sp>
      <p:sp>
        <p:nvSpPr>
          <p:cNvPr id="5" name="Picture Placeholder 3"/>
          <p:cNvSpPr>
            <a:spLocks noGrp="1"/>
          </p:cNvSpPr>
          <p:nvPr>
            <p:ph type="pic" sz="quarter" idx="11"/>
          </p:nvPr>
        </p:nvSpPr>
        <p:spPr>
          <a:xfrm>
            <a:off x="3182937" y="1417638"/>
            <a:ext cx="2746375" cy="2035175"/>
          </a:xfrm>
        </p:spPr>
        <p:txBody>
          <a:bodyPr/>
          <a:lstStyle/>
          <a:p>
            <a:r>
              <a:rPr lang="en-US" dirty="0" smtClean="0"/>
              <a:t>Click icon to add picture</a:t>
            </a:r>
            <a:endParaRPr lang="en-US" dirty="0"/>
          </a:p>
        </p:txBody>
      </p:sp>
      <p:sp>
        <p:nvSpPr>
          <p:cNvPr id="6" name="Picture Placeholder 3"/>
          <p:cNvSpPr>
            <a:spLocks noGrp="1"/>
          </p:cNvSpPr>
          <p:nvPr>
            <p:ph type="pic" sz="quarter" idx="12"/>
          </p:nvPr>
        </p:nvSpPr>
        <p:spPr>
          <a:xfrm>
            <a:off x="6040438" y="1417638"/>
            <a:ext cx="2646362" cy="2035175"/>
          </a:xfrm>
        </p:spPr>
        <p:txBody>
          <a:bodyPr/>
          <a:lstStyle/>
          <a:p>
            <a:r>
              <a:rPr lang="en-US" dirty="0" smtClean="0"/>
              <a:t>Click icon to add picture</a:t>
            </a:r>
            <a:endParaRPr lang="en-US" dirty="0"/>
          </a:p>
        </p:txBody>
      </p:sp>
      <p:sp>
        <p:nvSpPr>
          <p:cNvPr id="8" name="Content Placeholder 7"/>
          <p:cNvSpPr>
            <a:spLocks noGrp="1"/>
          </p:cNvSpPr>
          <p:nvPr>
            <p:ph sz="quarter" idx="13"/>
          </p:nvPr>
        </p:nvSpPr>
        <p:spPr>
          <a:xfrm>
            <a:off x="457200" y="3611563"/>
            <a:ext cx="8229600" cy="2547937"/>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926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200" y="1417638"/>
            <a:ext cx="8229600" cy="4765675"/>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42874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0"/>
          </p:nvPr>
        </p:nvSpPr>
        <p:spPr>
          <a:xfrm>
            <a:off x="457200" y="1563688"/>
            <a:ext cx="4027488" cy="4564062"/>
          </a:xfrm>
        </p:spPr>
        <p:txBody>
          <a:bodyPr/>
          <a:lstStyle/>
          <a:p>
            <a:r>
              <a:rPr lang="en-US" dirty="0" smtClean="0"/>
              <a:t>Click icon to add chart</a:t>
            </a:r>
            <a:endParaRPr lang="en-US" dirty="0"/>
          </a:p>
        </p:txBody>
      </p:sp>
      <p:sp>
        <p:nvSpPr>
          <p:cNvPr id="6" name="Content Placeholder 5"/>
          <p:cNvSpPr>
            <a:spLocks noGrp="1"/>
          </p:cNvSpPr>
          <p:nvPr>
            <p:ph sz="quarter" idx="11"/>
          </p:nvPr>
        </p:nvSpPr>
        <p:spPr>
          <a:xfrm>
            <a:off x="4643438" y="1563688"/>
            <a:ext cx="4043361" cy="456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125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457200" y="2198689"/>
            <a:ext cx="8229600" cy="3944936"/>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457200" y="1473204"/>
            <a:ext cx="8229600" cy="555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404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806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p:cNvSpPr/>
          <p:nvPr/>
        </p:nvSpPr>
        <p:spPr>
          <a:xfrm>
            <a:off x="0" y="0"/>
            <a:ext cx="9144000" cy="145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2481273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transition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1771651"/>
            <a:ext cx="7772400" cy="1362075"/>
          </a:xfrm>
        </p:spPr>
        <p:txBody>
          <a:bodyPr anchor="t"/>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208340"/>
            <a:ext cx="7772400" cy="633412"/>
          </a:xfrm>
        </p:spPr>
        <p:txBody>
          <a:bodyPr anchor="b">
            <a:normAutofit/>
          </a:bodyPr>
          <a:lstStyle>
            <a:lvl1pPr marL="0" indent="0" algn="ctr">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02845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a:fld id="{A8BC2AA8-75E5-0E49-A1BD-B14D67FF1DD3}" type="datetime1">
              <a:rPr lang="en-US">
                <a:solidFill>
                  <a:srgbClr val="000000"/>
                </a:solidFill>
              </a:rPr>
              <a:pPr defTabSz="914400"/>
              <a:t>9/10/2013</a:t>
            </a:fld>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fld id="{B7B88EF3-9AEB-414D-BBE7-F7EB6C7A0D35}" type="slidenum">
              <a:rPr lang="en-US">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343561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a:cs typeface="Gill Sans MT"/>
              </a:defRPr>
            </a:lvl1pPr>
            <a:lvl2pPr>
              <a:defRPr sz="2400">
                <a:latin typeface="Gill Sans MT"/>
                <a:cs typeface="Gill Sans MT"/>
              </a:defRPr>
            </a:lvl2pPr>
            <a:lvl3pPr>
              <a:defRPr sz="2000">
                <a:latin typeface="Gill Sans MT"/>
                <a:cs typeface="Gill Sans MT"/>
              </a:defRPr>
            </a:lvl3pPr>
            <a:lvl4pPr>
              <a:defRPr sz="1800">
                <a:latin typeface="Gill Sans MT"/>
                <a:cs typeface="Gill Sans MT"/>
              </a:defRPr>
            </a:lvl4pPr>
            <a:lvl5pPr>
              <a:defRPr sz="1800">
                <a:latin typeface="Gill Sans MT"/>
                <a:cs typeface="Gill Sans M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45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0" y="1417638"/>
            <a:ext cx="3286125" cy="2320925"/>
          </a:xfrm>
        </p:spPr>
        <p:txBody>
          <a:bodyPr/>
          <a:lstStyle/>
          <a:p>
            <a:endParaRPr lang="en-US"/>
          </a:p>
        </p:txBody>
      </p:sp>
      <p:sp>
        <p:nvSpPr>
          <p:cNvPr id="5" name="Picture Placeholder 3"/>
          <p:cNvSpPr>
            <a:spLocks noGrp="1"/>
          </p:cNvSpPr>
          <p:nvPr>
            <p:ph type="pic" sz="quarter" idx="11"/>
          </p:nvPr>
        </p:nvSpPr>
        <p:spPr>
          <a:xfrm>
            <a:off x="0" y="3841749"/>
            <a:ext cx="3286125" cy="2357437"/>
          </a:xfrm>
        </p:spPr>
        <p:txBody>
          <a:bodyPr/>
          <a:lstStyle/>
          <a:p>
            <a:endParaRPr lang="en-US"/>
          </a:p>
        </p:txBody>
      </p:sp>
      <p:sp>
        <p:nvSpPr>
          <p:cNvPr id="7" name="Content Placeholder 6"/>
          <p:cNvSpPr>
            <a:spLocks noGrp="1"/>
          </p:cNvSpPr>
          <p:nvPr>
            <p:ph sz="quarter" idx="12"/>
          </p:nvPr>
        </p:nvSpPr>
        <p:spPr>
          <a:xfrm>
            <a:off x="3698875" y="1417638"/>
            <a:ext cx="4987926" cy="4781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633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1" y="1417638"/>
            <a:ext cx="3286125" cy="4781550"/>
          </a:xfrm>
        </p:spPr>
        <p:txBody>
          <a:bodyPr/>
          <a:lstStyle/>
          <a:p>
            <a:endParaRPr lang="en-US" dirty="0"/>
          </a:p>
        </p:txBody>
      </p:sp>
      <p:sp>
        <p:nvSpPr>
          <p:cNvPr id="7" name="Content Placeholder 6"/>
          <p:cNvSpPr>
            <a:spLocks noGrp="1"/>
          </p:cNvSpPr>
          <p:nvPr>
            <p:ph sz="quarter" idx="12"/>
          </p:nvPr>
        </p:nvSpPr>
        <p:spPr>
          <a:xfrm>
            <a:off x="3698875" y="1417638"/>
            <a:ext cx="4987926" cy="478154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392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0" y="1417638"/>
            <a:ext cx="4492625" cy="2519362"/>
          </a:xfrm>
        </p:spPr>
        <p:txBody>
          <a:bodyPr/>
          <a:lstStyle/>
          <a:p>
            <a:endParaRPr lang="en-US"/>
          </a:p>
        </p:txBody>
      </p:sp>
      <p:sp>
        <p:nvSpPr>
          <p:cNvPr id="5" name="Picture Placeholder 3"/>
          <p:cNvSpPr>
            <a:spLocks noGrp="1"/>
          </p:cNvSpPr>
          <p:nvPr>
            <p:ph type="pic" sz="quarter" idx="11"/>
          </p:nvPr>
        </p:nvSpPr>
        <p:spPr>
          <a:xfrm>
            <a:off x="4595812" y="1417638"/>
            <a:ext cx="4548188" cy="2519362"/>
          </a:xfrm>
        </p:spPr>
        <p:txBody>
          <a:bodyPr/>
          <a:lstStyle/>
          <a:p>
            <a:endParaRPr lang="en-US"/>
          </a:p>
        </p:txBody>
      </p:sp>
      <p:sp>
        <p:nvSpPr>
          <p:cNvPr id="7" name="Text Placeholder 6"/>
          <p:cNvSpPr>
            <a:spLocks noGrp="1"/>
          </p:cNvSpPr>
          <p:nvPr>
            <p:ph type="body" sz="quarter" idx="12"/>
          </p:nvPr>
        </p:nvSpPr>
        <p:spPr>
          <a:xfrm>
            <a:off x="457200" y="4143376"/>
            <a:ext cx="8229600" cy="1595438"/>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069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199" y="1417638"/>
            <a:ext cx="2614613" cy="2035175"/>
          </a:xfrm>
        </p:spPr>
        <p:txBody>
          <a:bodyPr/>
          <a:lstStyle/>
          <a:p>
            <a:endParaRPr lang="en-US"/>
          </a:p>
        </p:txBody>
      </p:sp>
      <p:sp>
        <p:nvSpPr>
          <p:cNvPr id="5" name="Picture Placeholder 3"/>
          <p:cNvSpPr>
            <a:spLocks noGrp="1"/>
          </p:cNvSpPr>
          <p:nvPr>
            <p:ph type="pic" sz="quarter" idx="11"/>
          </p:nvPr>
        </p:nvSpPr>
        <p:spPr>
          <a:xfrm>
            <a:off x="3182937" y="1417638"/>
            <a:ext cx="2746375" cy="2035175"/>
          </a:xfrm>
        </p:spPr>
        <p:txBody>
          <a:bodyPr/>
          <a:lstStyle/>
          <a:p>
            <a:endParaRPr lang="en-US"/>
          </a:p>
        </p:txBody>
      </p:sp>
      <p:sp>
        <p:nvSpPr>
          <p:cNvPr id="6" name="Picture Placeholder 3"/>
          <p:cNvSpPr>
            <a:spLocks noGrp="1"/>
          </p:cNvSpPr>
          <p:nvPr>
            <p:ph type="pic" sz="quarter" idx="12"/>
          </p:nvPr>
        </p:nvSpPr>
        <p:spPr>
          <a:xfrm>
            <a:off x="6040438" y="1417638"/>
            <a:ext cx="2646362" cy="2035175"/>
          </a:xfrm>
        </p:spPr>
        <p:txBody>
          <a:bodyPr/>
          <a:lstStyle/>
          <a:p>
            <a:endParaRPr lang="en-US"/>
          </a:p>
        </p:txBody>
      </p:sp>
      <p:sp>
        <p:nvSpPr>
          <p:cNvPr id="8" name="Content Placeholder 7"/>
          <p:cNvSpPr>
            <a:spLocks noGrp="1"/>
          </p:cNvSpPr>
          <p:nvPr>
            <p:ph sz="quarter" idx="13"/>
          </p:nvPr>
        </p:nvSpPr>
        <p:spPr>
          <a:xfrm>
            <a:off x="457200" y="3611563"/>
            <a:ext cx="8229600" cy="2547937"/>
          </a:xfrm>
        </p:spPr>
        <p:txBody>
          <a:bodyPr/>
          <a:lstStyle>
            <a:lvl1pPr>
              <a:defRPr>
                <a:latin typeface="Gill Sans MT"/>
                <a:cs typeface="Gill Sans MT"/>
              </a:defRPr>
            </a:lvl1pPr>
            <a:lvl2pPr>
              <a:defRPr>
                <a:latin typeface="Gill Sans MT"/>
                <a:cs typeface="Gill Sans MT"/>
              </a:defRPr>
            </a:lvl2pPr>
            <a:lvl3pPr>
              <a:defRPr>
                <a:latin typeface="Gill Sans MT"/>
                <a:cs typeface="Gill Sans MT"/>
              </a:defRPr>
            </a:lvl3pPr>
            <a:lvl4pPr>
              <a:defRPr>
                <a:latin typeface="Gill Sans MT"/>
                <a:cs typeface="Gill Sans MT"/>
              </a:defRPr>
            </a:lvl4pPr>
            <a:lvl5pPr>
              <a:defRPr>
                <a:latin typeface="Gill Sans MT"/>
                <a:cs typeface="Gill Sans M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324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57200" y="1417638"/>
            <a:ext cx="8229600" cy="4765675"/>
          </a:xfrm>
        </p:spPr>
        <p:txBody>
          <a:bodyPr/>
          <a:lstStyle/>
          <a:p>
            <a:endParaRPr lang="en-US"/>
          </a:p>
        </p:txBody>
      </p:sp>
    </p:spTree>
    <p:extLst>
      <p:ext uri="{BB962C8B-B14F-4D97-AF65-F5344CB8AC3E}">
        <p14:creationId xmlns:p14="http://schemas.microsoft.com/office/powerpoint/2010/main" val="6389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457200" y="1563688"/>
            <a:ext cx="4027488" cy="4564062"/>
          </a:xfrm>
        </p:spPr>
        <p:txBody>
          <a:bodyPr/>
          <a:lstStyle/>
          <a:p>
            <a:endParaRPr lang="en-US"/>
          </a:p>
        </p:txBody>
      </p:sp>
      <p:sp>
        <p:nvSpPr>
          <p:cNvPr id="6" name="Content Placeholder 5"/>
          <p:cNvSpPr>
            <a:spLocks noGrp="1"/>
          </p:cNvSpPr>
          <p:nvPr>
            <p:ph sz="quarter" idx="11"/>
          </p:nvPr>
        </p:nvSpPr>
        <p:spPr>
          <a:xfrm>
            <a:off x="4643438" y="1563688"/>
            <a:ext cx="4043361" cy="4564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840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jpeg"/><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PS-Background-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302374"/>
            <a:ext cx="9144000" cy="5556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DMPS logo .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95771" y="6390010"/>
            <a:ext cx="765166" cy="321370"/>
          </a:xfrm>
          <a:prstGeom prst="rect">
            <a:avLst/>
          </a:prstGeom>
          <a:ln>
            <a:solidFill>
              <a:schemeClr val="bg1"/>
            </a:solidFill>
          </a:ln>
        </p:spPr>
      </p:pic>
    </p:spTree>
    <p:extLst>
      <p:ext uri="{BB962C8B-B14F-4D97-AF65-F5344CB8AC3E}">
        <p14:creationId xmlns:p14="http://schemas.microsoft.com/office/powerpoint/2010/main" val="53461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7" r:id="rId5"/>
    <p:sldLayoutId id="2147483658" r:id="rId6"/>
    <p:sldLayoutId id="2147483656" r:id="rId7"/>
    <p:sldLayoutId id="2147483659" r:id="rId8"/>
    <p:sldLayoutId id="2147483660" r:id="rId9"/>
    <p:sldLayoutId id="2147483661" r:id="rId10"/>
    <p:sldLayoutId id="2147483654" r:id="rId11"/>
    <p:sldLayoutId id="2147483662" r:id="rId12"/>
    <p:sldLayoutId id="2147483651" r:id="rId13"/>
  </p:sldLayoutIdLst>
  <p:txStyles>
    <p:titleStyle>
      <a:lvl1pPr algn="ctr" defTabSz="457200" rtl="0" eaLnBrk="1" latinLnBrk="0" hangingPunct="1">
        <a:spcBef>
          <a:spcPct val="0"/>
        </a:spcBef>
        <a:buNone/>
        <a:defRPr sz="3600" b="1" i="0" kern="1200">
          <a:solidFill>
            <a:schemeClr val="bg1"/>
          </a:solidFill>
          <a:latin typeface="Gill Sans MT"/>
          <a:ea typeface="+mj-ea"/>
          <a:cs typeface="Gill Sans MT"/>
        </a:defRPr>
      </a:lvl1pPr>
    </p:titleStyle>
    <p:body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MPS-Background-2.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6302374"/>
            <a:ext cx="9144000" cy="55562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pic>
        <p:nvPicPr>
          <p:cNvPr id="9" name="Picture 8" descr="DMPS logo .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95771" y="6390010"/>
            <a:ext cx="765166" cy="321370"/>
          </a:xfrm>
          <a:prstGeom prst="rect">
            <a:avLst/>
          </a:prstGeom>
          <a:ln>
            <a:solidFill>
              <a:schemeClr val="bg1"/>
            </a:solidFill>
          </a:ln>
        </p:spPr>
      </p:pic>
    </p:spTree>
    <p:extLst>
      <p:ext uri="{BB962C8B-B14F-4D97-AF65-F5344CB8AC3E}">
        <p14:creationId xmlns:p14="http://schemas.microsoft.com/office/powerpoint/2010/main" val="23971726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457200" rtl="0" eaLnBrk="1" latinLnBrk="0" hangingPunct="1">
        <a:spcBef>
          <a:spcPct val="0"/>
        </a:spcBef>
        <a:buNone/>
        <a:defRPr sz="3600" b="1" i="0" kern="1200">
          <a:solidFill>
            <a:schemeClr val="bg1"/>
          </a:solidFill>
          <a:latin typeface="Gill Sans MT"/>
          <a:ea typeface="+mj-ea"/>
          <a:cs typeface="Gill Sans MT"/>
        </a:defRPr>
      </a:lvl1pPr>
    </p:titleStyle>
    <p:body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626262"/>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626262"/>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lementaryliteracy.dmschools.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mailto:elizabeth.griesel@dmschools.org" TargetMode="External"/><Relationship Id="rId4" Type="http://schemas.openxmlformats.org/officeDocument/2006/relationships/hyperlink" Target="mailto:anna.taggart@dmschool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elizabeth.griesel@dmschool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lementarymath.dmschool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lementarymath.dmschool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noodle.com/brain-breaks/word-jam/pla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latin typeface="Cambria" pitchFamily="18" charset="0"/>
              </a:rPr>
              <a:t>District PLC Meeting</a:t>
            </a:r>
            <a:r>
              <a:rPr lang="en-US" sz="4800" dirty="0" smtClean="0">
                <a:latin typeface="Cambria" pitchFamily="18" charset="0"/>
              </a:rPr>
              <a:t/>
            </a:r>
            <a:br>
              <a:rPr lang="en-US" sz="4800" dirty="0" smtClean="0">
                <a:latin typeface="Cambria" pitchFamily="18" charset="0"/>
              </a:rPr>
            </a:br>
            <a:r>
              <a:rPr lang="en-US" sz="4000" dirty="0" smtClean="0">
                <a:solidFill>
                  <a:srgbClr val="FFC000"/>
                </a:solidFill>
                <a:latin typeface="Cambria" pitchFamily="18" charset="0"/>
              </a:rPr>
              <a:t>Elementary</a:t>
            </a:r>
            <a:endParaRPr lang="en-US" sz="4000" dirty="0">
              <a:solidFill>
                <a:srgbClr val="FFC000"/>
              </a:solidFill>
              <a:latin typeface="Cambria"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Cambria" pitchFamily="18" charset="0"/>
              </a:rPr>
              <a:t>September 18. 2013</a:t>
            </a:r>
          </a:p>
          <a:p>
            <a:r>
              <a:rPr lang="en-US" dirty="0" smtClean="0">
                <a:solidFill>
                  <a:schemeClr val="tx1"/>
                </a:solidFill>
                <a:latin typeface="Cambria" pitchFamily="18" charset="0"/>
              </a:rPr>
              <a:t>2:30 – 3:45pm</a:t>
            </a:r>
            <a:endParaRPr lang="en-US" dirty="0">
              <a:solidFill>
                <a:schemeClr val="tx1"/>
              </a:solidFill>
              <a:latin typeface="Cambria" pitchFamily="18" charset="0"/>
            </a:endParaRPr>
          </a:p>
        </p:txBody>
      </p:sp>
    </p:spTree>
    <p:extLst>
      <p:ext uri="{BB962C8B-B14F-4D97-AF65-F5344CB8AC3E}">
        <p14:creationId xmlns:p14="http://schemas.microsoft.com/office/powerpoint/2010/main" val="189563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Curriculum Websites</a:t>
            </a:r>
            <a:endParaRPr lang="en-US" sz="3600" b="1" dirty="0">
              <a:solidFill>
                <a:schemeClr val="bg1"/>
              </a:solidFill>
            </a:endParaRPr>
          </a:p>
        </p:txBody>
      </p:sp>
      <p:sp>
        <p:nvSpPr>
          <p:cNvPr id="2" name="Content Placeholder 1"/>
          <p:cNvSpPr>
            <a:spLocks noGrp="1"/>
          </p:cNvSpPr>
          <p:nvPr>
            <p:ph idx="1"/>
          </p:nvPr>
        </p:nvSpPr>
        <p:spPr>
          <a:xfrm>
            <a:off x="457200" y="2590800"/>
            <a:ext cx="8229600" cy="1219200"/>
          </a:xfrm>
        </p:spPr>
        <p:txBody>
          <a:bodyPr>
            <a:noAutofit/>
          </a:bodyPr>
          <a:lstStyle/>
          <a:p>
            <a:pPr marL="4572" indent="0" algn="ctr">
              <a:buNone/>
            </a:pPr>
            <a:r>
              <a:rPr lang="en-US" dirty="0" smtClean="0">
                <a:latin typeface="Impact" panose="020B0806030902050204" pitchFamily="34" charset="0"/>
                <a:hlinkClick r:id="rId3"/>
              </a:rPr>
              <a:t>www.elementaryliteracy.dmschools.org</a:t>
            </a:r>
            <a:endParaRPr lang="en-US" dirty="0" smtClean="0">
              <a:latin typeface="Impact" panose="020B0806030902050204" pitchFamily="34" charset="0"/>
            </a:endParaRPr>
          </a:p>
          <a:p>
            <a:pPr marL="4572" indent="0">
              <a:buNone/>
            </a:pPr>
            <a:endParaRPr lang="en-US" dirty="0"/>
          </a:p>
          <a:p>
            <a:pPr marL="4572" indent="0">
              <a:buNone/>
            </a:pPr>
            <a:endParaRPr lang="en-US" dirty="0"/>
          </a:p>
        </p:txBody>
      </p:sp>
      <p:sp>
        <p:nvSpPr>
          <p:cNvPr id="6" name="Content Placeholder 1"/>
          <p:cNvSpPr txBox="1">
            <a:spLocks/>
          </p:cNvSpPr>
          <p:nvPr/>
        </p:nvSpPr>
        <p:spPr>
          <a:xfrm>
            <a:off x="457200" y="4572000"/>
            <a:ext cx="8229600" cy="1219200"/>
          </a:xfrm>
          <a:prstGeom prst="rect">
            <a:avLst/>
          </a:prstGeom>
        </p:spPr>
        <p:txBody>
          <a:bodyPr vert="horz" lIns="91440" tIns="45720" rIns="91440" bIns="45720" rtlCol="0">
            <a:noAutofit/>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MT"/>
                <a:ea typeface="+mn-ea"/>
                <a:cs typeface="Gill Sans MT"/>
              </a:defRPr>
            </a:lvl2pPr>
            <a:lvl3pPr marL="1143000" indent="-228600" algn="l" defTabSz="457200" rtl="0" eaLnBrk="1" latinLnBrk="0" hangingPunct="1">
              <a:spcBef>
                <a:spcPct val="20000"/>
              </a:spcBef>
              <a:buFont typeface="Arial"/>
              <a:buChar char="•"/>
              <a:defRPr sz="2400" kern="1200">
                <a:solidFill>
                  <a:srgbClr val="626262"/>
                </a:solidFill>
                <a:latin typeface="Gill Sans MT"/>
                <a:ea typeface="+mn-ea"/>
                <a:cs typeface="Gill Sans MT"/>
              </a:defRPr>
            </a:lvl3pPr>
            <a:lvl4pPr marL="16002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4pPr>
            <a:lvl5pPr marL="20574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gn="ctr">
              <a:buFont typeface="Arial"/>
              <a:buNone/>
            </a:pPr>
            <a:r>
              <a:rPr lang="en-US" dirty="0" smtClean="0">
                <a:latin typeface="Impact" panose="020B0806030902050204" pitchFamily="34" charset="0"/>
                <a:hlinkClick r:id="rId3"/>
              </a:rPr>
              <a:t>www.elementarymath.dmschools.org</a:t>
            </a:r>
            <a:endParaRPr lang="en-US" dirty="0" smtClean="0">
              <a:latin typeface="Impact" panose="020B0806030902050204" pitchFamily="34" charset="0"/>
            </a:endParaRPr>
          </a:p>
          <a:p>
            <a:pPr marL="4572" indent="0" algn="ctr">
              <a:buFont typeface="Arial"/>
              <a:buNone/>
            </a:pPr>
            <a:endParaRPr lang="en-US" dirty="0" smtClean="0">
              <a:latin typeface="Impact" panose="020B0806030902050204" pitchFamily="34" charset="0"/>
            </a:endParaRPr>
          </a:p>
          <a:p>
            <a:pPr marL="4572" indent="0">
              <a:buFont typeface="Arial"/>
              <a:buNone/>
            </a:pPr>
            <a:endParaRPr lang="en-US" dirty="0">
              <a:latin typeface="Impact" panose="020B0806030902050204" pitchFamily="34" charset="0"/>
            </a:endParaRPr>
          </a:p>
        </p:txBody>
      </p:sp>
    </p:spTree>
    <p:extLst>
      <p:ext uri="{BB962C8B-B14F-4D97-AF65-F5344CB8AC3E}">
        <p14:creationId xmlns:p14="http://schemas.microsoft.com/office/powerpoint/2010/main" val="26367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New </a:t>
            </a:r>
            <a:r>
              <a:rPr lang="en-US" dirty="0" smtClean="0"/>
              <a:t>to Literacy </a:t>
            </a:r>
            <a:r>
              <a:rPr lang="en-US" sz="3600" b="1" dirty="0" smtClean="0">
                <a:solidFill>
                  <a:schemeClr val="bg1"/>
                </a:solidFill>
              </a:rPr>
              <a:t>Website</a:t>
            </a:r>
            <a:endParaRPr lang="en-US" sz="3600" b="1" dirty="0">
              <a:solidFill>
                <a:schemeClr val="bg1"/>
              </a:solidFill>
            </a:endParaRPr>
          </a:p>
        </p:txBody>
      </p:sp>
      <p:sp>
        <p:nvSpPr>
          <p:cNvPr id="2" name="Content Placeholder 1"/>
          <p:cNvSpPr>
            <a:spLocks noGrp="1"/>
          </p:cNvSpPr>
          <p:nvPr>
            <p:ph idx="1"/>
          </p:nvPr>
        </p:nvSpPr>
        <p:spPr>
          <a:xfrm>
            <a:off x="457200" y="1371600"/>
            <a:ext cx="8229600" cy="4724400"/>
          </a:xfrm>
        </p:spPr>
        <p:txBody>
          <a:bodyPr>
            <a:noAutofit/>
          </a:bodyPr>
          <a:lstStyle/>
          <a:p>
            <a:r>
              <a:rPr lang="en-US" b="1" dirty="0" smtClean="0"/>
              <a:t>Passage </a:t>
            </a:r>
            <a:r>
              <a:rPr lang="en-US" b="1" dirty="0"/>
              <a:t>possibilities</a:t>
            </a:r>
            <a:r>
              <a:rPr lang="en-US" dirty="0"/>
              <a:t> for CFA creation </a:t>
            </a:r>
            <a:r>
              <a:rPr lang="en-US" dirty="0" smtClean="0"/>
              <a:t>linked </a:t>
            </a:r>
            <a:r>
              <a:rPr lang="en-US" dirty="0"/>
              <a:t>to Grades 2-5 Assessment </a:t>
            </a:r>
            <a:r>
              <a:rPr lang="en-US" dirty="0" smtClean="0"/>
              <a:t>page </a:t>
            </a:r>
            <a:r>
              <a:rPr lang="en-US" dirty="0"/>
              <a:t> </a:t>
            </a:r>
          </a:p>
          <a:p>
            <a:r>
              <a:rPr lang="en-US" b="1" dirty="0" smtClean="0"/>
              <a:t>Student </a:t>
            </a:r>
            <a:r>
              <a:rPr lang="en-US" b="1" dirty="0"/>
              <a:t>profile sheets </a:t>
            </a:r>
            <a:r>
              <a:rPr lang="en-US" dirty="0"/>
              <a:t>to be used during conferences </a:t>
            </a:r>
            <a:r>
              <a:rPr lang="en-US" dirty="0" smtClean="0"/>
              <a:t>uploaded </a:t>
            </a:r>
            <a:r>
              <a:rPr lang="en-US" dirty="0"/>
              <a:t>to the K-5 Assessment </a:t>
            </a:r>
            <a:r>
              <a:rPr lang="en-US" dirty="0" smtClean="0"/>
              <a:t>Page</a:t>
            </a:r>
          </a:p>
          <a:p>
            <a:pPr lvl="1"/>
            <a:r>
              <a:rPr lang="en-US" dirty="0"/>
              <a:t> These will need to be printed at the building.  </a:t>
            </a:r>
          </a:p>
          <a:p>
            <a:pPr lvl="1"/>
            <a:r>
              <a:rPr lang="en-US" dirty="0" smtClean="0"/>
              <a:t>Many </a:t>
            </a:r>
            <a:r>
              <a:rPr lang="en-US" dirty="0"/>
              <a:t>components can be typed in prior to printing</a:t>
            </a:r>
            <a:r>
              <a:rPr lang="en-US" dirty="0" smtClean="0"/>
              <a:t>.</a:t>
            </a:r>
            <a:r>
              <a:rPr lang="en-US" dirty="0"/>
              <a:t> </a:t>
            </a:r>
          </a:p>
        </p:txBody>
      </p:sp>
    </p:spTree>
    <p:extLst>
      <p:ext uri="{BB962C8B-B14F-4D97-AF65-F5344CB8AC3E}">
        <p14:creationId xmlns:p14="http://schemas.microsoft.com/office/powerpoint/2010/main" val="178006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New to Literacy Website</a:t>
            </a:r>
            <a:endParaRPr lang="en-US" sz="3600" b="1" dirty="0">
              <a:solidFill>
                <a:schemeClr val="bg1"/>
              </a:solidFill>
            </a:endParaRPr>
          </a:p>
        </p:txBody>
      </p:sp>
      <p:sp>
        <p:nvSpPr>
          <p:cNvPr id="2" name="Content Placeholder 1"/>
          <p:cNvSpPr>
            <a:spLocks noGrp="1"/>
          </p:cNvSpPr>
          <p:nvPr>
            <p:ph idx="1"/>
          </p:nvPr>
        </p:nvSpPr>
        <p:spPr>
          <a:xfrm>
            <a:off x="457200" y="1371600"/>
            <a:ext cx="4191000" cy="4724400"/>
          </a:xfrm>
        </p:spPr>
        <p:txBody>
          <a:bodyPr>
            <a:normAutofit/>
          </a:bodyPr>
          <a:lstStyle/>
          <a:p>
            <a:r>
              <a:rPr lang="en-US" b="1" dirty="0" smtClean="0"/>
              <a:t>Think Central button </a:t>
            </a:r>
            <a:r>
              <a:rPr lang="en-US" dirty="0" smtClean="0"/>
              <a:t>has been added to the Curriculum Guide page for all grade levels.</a:t>
            </a:r>
          </a:p>
          <a:p>
            <a:pPr lvl="1"/>
            <a:r>
              <a:rPr lang="en-US" dirty="0" smtClean="0"/>
              <a:t>This link will take you directly to the Think Central login.</a:t>
            </a:r>
            <a:endParaRPr lang="en-US" dirty="0"/>
          </a:p>
        </p:txBody>
      </p:sp>
      <p:grpSp>
        <p:nvGrpSpPr>
          <p:cNvPr id="4" name="Group 3"/>
          <p:cNvGrpSpPr/>
          <p:nvPr/>
        </p:nvGrpSpPr>
        <p:grpSpPr>
          <a:xfrm>
            <a:off x="5029200" y="2200275"/>
            <a:ext cx="3519488" cy="2095500"/>
            <a:chOff x="5029200" y="2171700"/>
            <a:chExt cx="3519488" cy="20955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613" y="2171700"/>
              <a:ext cx="32670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029200" y="2343150"/>
              <a:ext cx="2305050" cy="1504950"/>
            </a:xfrm>
            <a:prstGeom prst="ellipse">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807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New to Literacy Website</a:t>
            </a:r>
            <a:endParaRPr lang="en-US" sz="3600" b="1" dirty="0">
              <a:solidFill>
                <a:schemeClr val="bg1"/>
              </a:solidFill>
            </a:endParaRPr>
          </a:p>
        </p:txBody>
      </p:sp>
      <p:sp>
        <p:nvSpPr>
          <p:cNvPr id="2" name="Content Placeholder 1"/>
          <p:cNvSpPr>
            <a:spLocks noGrp="1"/>
          </p:cNvSpPr>
          <p:nvPr>
            <p:ph idx="1"/>
          </p:nvPr>
        </p:nvSpPr>
        <p:spPr>
          <a:xfrm>
            <a:off x="457200" y="1371600"/>
            <a:ext cx="4191000" cy="4724400"/>
          </a:xfrm>
        </p:spPr>
        <p:txBody>
          <a:bodyPr>
            <a:normAutofit/>
          </a:bodyPr>
          <a:lstStyle/>
          <a:p>
            <a:r>
              <a:rPr lang="en-US" b="1" dirty="0" smtClean="0"/>
              <a:t>Health Teacher button </a:t>
            </a:r>
            <a:r>
              <a:rPr lang="en-US" dirty="0" smtClean="0"/>
              <a:t>added under the link to the Health Lesson Schedule on the Curriculum Guides page for each grade level</a:t>
            </a:r>
            <a:endParaRPr lang="en-US" sz="2800" dirty="0"/>
          </a:p>
        </p:txBody>
      </p:sp>
      <p:grpSp>
        <p:nvGrpSpPr>
          <p:cNvPr id="4" name="Group 3"/>
          <p:cNvGrpSpPr/>
          <p:nvPr/>
        </p:nvGrpSpPr>
        <p:grpSpPr>
          <a:xfrm>
            <a:off x="4800601" y="1703388"/>
            <a:ext cx="4033838" cy="3830637"/>
            <a:chOff x="4800601" y="1703388"/>
            <a:chExt cx="4033838" cy="383063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703388"/>
              <a:ext cx="4033838" cy="358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81625" y="4029075"/>
              <a:ext cx="2305050" cy="1504950"/>
            </a:xfrm>
            <a:prstGeom prst="ellipse">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76431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Literacy Website</a:t>
            </a:r>
            <a:endParaRPr lang="en-US" sz="3600" b="1" dirty="0">
              <a:solidFill>
                <a:schemeClr val="bg1"/>
              </a:solidFill>
            </a:endParaRPr>
          </a:p>
        </p:txBody>
      </p:sp>
      <p:sp>
        <p:nvSpPr>
          <p:cNvPr id="2" name="Content Placeholder 1"/>
          <p:cNvSpPr>
            <a:spLocks noGrp="1"/>
          </p:cNvSpPr>
          <p:nvPr>
            <p:ph idx="1"/>
          </p:nvPr>
        </p:nvSpPr>
        <p:spPr>
          <a:xfrm>
            <a:off x="457200" y="4772934"/>
            <a:ext cx="8229600" cy="1638300"/>
          </a:xfrm>
        </p:spPr>
        <p:txBody>
          <a:bodyPr>
            <a:normAutofit/>
          </a:bodyPr>
          <a:lstStyle/>
          <a:p>
            <a:r>
              <a:rPr lang="en-US" b="1" dirty="0"/>
              <a:t>L</a:t>
            </a:r>
            <a:r>
              <a:rPr lang="en-US" b="1" dirty="0" smtClean="0"/>
              <a:t>inks</a:t>
            </a:r>
            <a:r>
              <a:rPr lang="en-US" dirty="0" smtClean="0"/>
              <a:t> to these PLC </a:t>
            </a:r>
            <a:r>
              <a:rPr lang="en-US" dirty="0" err="1" smtClean="0"/>
              <a:t>powerpoints</a:t>
            </a:r>
            <a:r>
              <a:rPr lang="en-US" dirty="0" smtClean="0"/>
              <a:t> and other documents under “Elem. Lit. Coaches” tab</a:t>
            </a:r>
            <a:endParaRPr lang="en-US" sz="2800" dirty="0"/>
          </a:p>
        </p:txBody>
      </p:sp>
      <p:grpSp>
        <p:nvGrpSpPr>
          <p:cNvPr id="5" name="Group 4"/>
          <p:cNvGrpSpPr/>
          <p:nvPr/>
        </p:nvGrpSpPr>
        <p:grpSpPr>
          <a:xfrm>
            <a:off x="1752599" y="1417638"/>
            <a:ext cx="5559425" cy="3355296"/>
            <a:chOff x="1752599" y="1417638"/>
            <a:chExt cx="5559425" cy="335529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417638"/>
              <a:ext cx="5559425" cy="335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086350" y="1790700"/>
              <a:ext cx="952500" cy="514350"/>
            </a:xfrm>
            <a:prstGeom prst="ellipse">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0886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b="1" dirty="0" smtClean="0">
                <a:solidFill>
                  <a:schemeClr val="bg1"/>
                </a:solidFill>
              </a:rPr>
              <a:t>Website Resources</a:t>
            </a:r>
            <a:endParaRPr lang="en-US" sz="3600" b="1" dirty="0">
              <a:solidFill>
                <a:schemeClr val="bg1"/>
              </a:solidFill>
            </a:endParaRPr>
          </a:p>
        </p:txBody>
      </p:sp>
      <p:sp>
        <p:nvSpPr>
          <p:cNvPr id="12" name="Content Placeholder 2"/>
          <p:cNvSpPr>
            <a:spLocks noGrp="1"/>
          </p:cNvSpPr>
          <p:nvPr>
            <p:ph idx="1"/>
          </p:nvPr>
        </p:nvSpPr>
        <p:spPr>
          <a:xfrm>
            <a:off x="4343400" y="1524001"/>
            <a:ext cx="4267200" cy="2628900"/>
          </a:xfrm>
        </p:spPr>
        <p:txBody>
          <a:bodyPr>
            <a:normAutofit fontScale="70000" lnSpcReduction="20000"/>
          </a:bodyPr>
          <a:lstStyle/>
          <a:p>
            <a:pPr>
              <a:lnSpc>
                <a:spcPct val="110000"/>
              </a:lnSpc>
              <a:spcBef>
                <a:spcPts val="500"/>
              </a:spcBef>
              <a:spcAft>
                <a:spcPts val="1000"/>
              </a:spcAft>
              <a:buClr>
                <a:schemeClr val="tx1"/>
              </a:buClr>
            </a:pPr>
            <a:r>
              <a:rPr lang="en-US" sz="4000" dirty="0" smtClean="0">
                <a:solidFill>
                  <a:srgbClr val="626262"/>
                </a:solidFill>
              </a:rPr>
              <a:t>Anything to add to the websites? </a:t>
            </a:r>
          </a:p>
          <a:p>
            <a:pPr>
              <a:lnSpc>
                <a:spcPct val="110000"/>
              </a:lnSpc>
              <a:spcBef>
                <a:spcPts val="500"/>
              </a:spcBef>
              <a:spcAft>
                <a:spcPts val="1000"/>
              </a:spcAft>
              <a:buClr>
                <a:schemeClr val="tx1"/>
              </a:buClr>
            </a:pPr>
            <a:r>
              <a:rPr lang="en-US" sz="4000" dirty="0" smtClean="0">
                <a:solidFill>
                  <a:srgbClr val="626262"/>
                </a:solidFill>
              </a:rPr>
              <a:t>Feedback</a:t>
            </a:r>
            <a:r>
              <a:rPr lang="en-US" sz="4000" dirty="0" smtClean="0"/>
              <a:t>? </a:t>
            </a:r>
          </a:p>
          <a:p>
            <a:pPr>
              <a:lnSpc>
                <a:spcPct val="110000"/>
              </a:lnSpc>
              <a:spcBef>
                <a:spcPts val="500"/>
              </a:spcBef>
              <a:spcAft>
                <a:spcPts val="1000"/>
              </a:spcAft>
              <a:buClr>
                <a:schemeClr val="tx1"/>
              </a:buClr>
            </a:pPr>
            <a:r>
              <a:rPr lang="en-US" sz="4000" dirty="0" smtClean="0"/>
              <a:t>Teacher-created resources to share?</a:t>
            </a:r>
          </a:p>
          <a:p>
            <a:pPr marL="4572" indent="0">
              <a:lnSpc>
                <a:spcPct val="110000"/>
              </a:lnSpc>
              <a:spcBef>
                <a:spcPts val="500"/>
              </a:spcBef>
              <a:spcAft>
                <a:spcPts val="1000"/>
              </a:spcAft>
              <a:buClr>
                <a:schemeClr val="tx1"/>
              </a:buClr>
              <a:buNone/>
            </a:pPr>
            <a:endParaRPr lang="en-US" sz="2800" dirty="0" smtClean="0"/>
          </a:p>
          <a:p>
            <a:pPr>
              <a:lnSpc>
                <a:spcPct val="110000"/>
              </a:lnSpc>
              <a:spcBef>
                <a:spcPts val="500"/>
              </a:spcBef>
              <a:spcAft>
                <a:spcPts val="1000"/>
              </a:spcAft>
              <a:buClr>
                <a:schemeClr val="tx1"/>
              </a:buClr>
            </a:pPr>
            <a:endParaRPr lang="en-US" sz="2800" dirty="0">
              <a:solidFill>
                <a:srgbClr val="626262"/>
              </a:solidFill>
            </a:endParaRPr>
          </a:p>
        </p:txBody>
      </p:sp>
      <p:pic>
        <p:nvPicPr>
          <p:cNvPr id="10244" name="Picture 4" descr="http://24.media.tumblr.com/tumblr_m681hsEolr1qfvq9bo1_r3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475789"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419600" y="4752975"/>
            <a:ext cx="4267200" cy="1466850"/>
          </a:xfrm>
          <a:prstGeom prst="rect">
            <a:avLst/>
          </a:prstGeom>
        </p:spPr>
        <p:txBody>
          <a:bodyPr vert="horz" lIns="91440" tIns="45720" rIns="91440" bIns="45720" rtlCol="0">
            <a:normAutofit/>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MT"/>
                <a:ea typeface="+mn-ea"/>
                <a:cs typeface="Gill Sans MT"/>
              </a:defRPr>
            </a:lvl2pPr>
            <a:lvl3pPr marL="1143000" indent="-228600" algn="l" defTabSz="457200" rtl="0" eaLnBrk="1" latinLnBrk="0" hangingPunct="1">
              <a:spcBef>
                <a:spcPct val="20000"/>
              </a:spcBef>
              <a:buFont typeface="Arial"/>
              <a:buChar char="•"/>
              <a:defRPr sz="2400" kern="1200">
                <a:solidFill>
                  <a:srgbClr val="626262"/>
                </a:solidFill>
                <a:latin typeface="Gill Sans MT"/>
                <a:ea typeface="+mn-ea"/>
                <a:cs typeface="Gill Sans MT"/>
              </a:defRPr>
            </a:lvl3pPr>
            <a:lvl4pPr marL="16002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4pPr>
            <a:lvl5pPr marL="20574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nSpc>
                <a:spcPct val="110000"/>
              </a:lnSpc>
              <a:spcAft>
                <a:spcPts val="1000"/>
              </a:spcAft>
              <a:buClr>
                <a:schemeClr val="tx1"/>
              </a:buClr>
              <a:buFont typeface="Arial"/>
              <a:buNone/>
            </a:pPr>
            <a:endParaRPr lang="en-US" sz="2800" dirty="0" smtClean="0"/>
          </a:p>
          <a:p>
            <a:pPr>
              <a:lnSpc>
                <a:spcPct val="110000"/>
              </a:lnSpc>
              <a:spcAft>
                <a:spcPts val="1000"/>
              </a:spcAft>
              <a:buClr>
                <a:schemeClr val="tx1"/>
              </a:buClr>
            </a:pPr>
            <a:endParaRPr lang="en-US" sz="2800" dirty="0"/>
          </a:p>
        </p:txBody>
      </p:sp>
      <p:sp>
        <p:nvSpPr>
          <p:cNvPr id="6" name="Content Placeholder 2"/>
          <p:cNvSpPr txBox="1">
            <a:spLocks/>
          </p:cNvSpPr>
          <p:nvPr/>
        </p:nvSpPr>
        <p:spPr>
          <a:xfrm>
            <a:off x="3894889" y="4114802"/>
            <a:ext cx="5249111" cy="2028824"/>
          </a:xfrm>
          <a:prstGeom prst="rect">
            <a:avLst/>
          </a:prstGeom>
        </p:spPr>
        <p:txBody>
          <a:bodyPr vert="horz" lIns="91440" tIns="45720" rIns="91440" bIns="45720" rtlCol="0">
            <a:normAutofit fontScale="92500" lnSpcReduction="10000"/>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MT"/>
                <a:ea typeface="+mn-ea"/>
                <a:cs typeface="Gill Sans MT"/>
              </a:defRPr>
            </a:lvl2pPr>
            <a:lvl3pPr marL="1143000" indent="-228600" algn="l" defTabSz="457200" rtl="0" eaLnBrk="1" latinLnBrk="0" hangingPunct="1">
              <a:spcBef>
                <a:spcPct val="20000"/>
              </a:spcBef>
              <a:buFont typeface="Arial"/>
              <a:buChar char="•"/>
              <a:defRPr sz="2400" kern="1200">
                <a:solidFill>
                  <a:srgbClr val="626262"/>
                </a:solidFill>
                <a:latin typeface="Gill Sans MT"/>
                <a:ea typeface="+mn-ea"/>
                <a:cs typeface="Gill Sans MT"/>
              </a:defRPr>
            </a:lvl3pPr>
            <a:lvl4pPr marL="16002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4pPr>
            <a:lvl5pPr marL="20574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nSpc>
                <a:spcPct val="110000"/>
              </a:lnSpc>
              <a:spcAft>
                <a:spcPts val="1000"/>
              </a:spcAft>
              <a:buClr>
                <a:schemeClr val="tx1"/>
              </a:buClr>
              <a:buFont typeface="Arial"/>
              <a:buNone/>
            </a:pPr>
            <a:r>
              <a:rPr lang="en-US" sz="3100" dirty="0" smtClean="0"/>
              <a:t>Send ideas and resources to </a:t>
            </a:r>
            <a:r>
              <a:rPr lang="en-US" sz="3100" dirty="0" smtClean="0">
                <a:hlinkClick r:id="rId4"/>
              </a:rPr>
              <a:t>anna.taggart@dmschools.org</a:t>
            </a:r>
            <a:r>
              <a:rPr lang="en-US" sz="3100" dirty="0" smtClean="0"/>
              <a:t>, </a:t>
            </a:r>
            <a:r>
              <a:rPr lang="en-US" sz="3100" dirty="0" smtClean="0">
                <a:hlinkClick r:id="rId5"/>
              </a:rPr>
              <a:t>elizabeth.griesel@dmschools.org</a:t>
            </a:r>
            <a:r>
              <a:rPr lang="en-US" sz="3100" dirty="0" smtClean="0"/>
              <a:t>, or to your coach. </a:t>
            </a:r>
          </a:p>
          <a:p>
            <a:pPr>
              <a:lnSpc>
                <a:spcPct val="110000"/>
              </a:lnSpc>
              <a:spcAft>
                <a:spcPts val="1000"/>
              </a:spcAft>
              <a:buClr>
                <a:schemeClr val="tx1"/>
              </a:buClr>
            </a:pPr>
            <a:endParaRPr lang="en-US" sz="2800" dirty="0"/>
          </a:p>
        </p:txBody>
      </p:sp>
    </p:spTree>
    <p:extLst>
      <p:ext uri="{BB962C8B-B14F-4D97-AF65-F5344CB8AC3E}">
        <p14:creationId xmlns:p14="http://schemas.microsoft.com/office/powerpoint/2010/main" val="69789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1102636"/>
            <a:ext cx="8715375" cy="754062"/>
          </a:xfrm>
        </p:spPr>
        <p:txBody>
          <a:bodyPr>
            <a:noAutofit/>
          </a:bodyPr>
          <a:lstStyle/>
          <a:p>
            <a:r>
              <a:rPr lang="en-US" sz="7200" dirty="0" smtClean="0"/>
              <a:t>Literacy Update</a:t>
            </a:r>
            <a:endParaRPr lang="en-US" sz="7200" dirty="0"/>
          </a:p>
        </p:txBody>
      </p:sp>
      <p:sp>
        <p:nvSpPr>
          <p:cNvPr id="4" name="Text Placeholder 3"/>
          <p:cNvSpPr>
            <a:spLocks noGrp="1"/>
          </p:cNvSpPr>
          <p:nvPr>
            <p:ph type="body" idx="1"/>
          </p:nvPr>
        </p:nvSpPr>
        <p:spPr/>
        <p:txBody>
          <a:bodyPr/>
          <a:lstStyle/>
          <a:p>
            <a:r>
              <a:rPr lang="en-US" dirty="0" smtClean="0"/>
              <a:t>Assessments</a:t>
            </a:r>
            <a:endParaRPr lang="en-US" dirty="0"/>
          </a:p>
        </p:txBody>
      </p:sp>
    </p:spTree>
    <p:extLst>
      <p:ext uri="{BB962C8B-B14F-4D97-AF65-F5344CB8AC3E}">
        <p14:creationId xmlns:p14="http://schemas.microsoft.com/office/powerpoint/2010/main" val="176138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Assessments Update</a:t>
            </a:r>
            <a:endParaRPr lang="en-US" dirty="0"/>
          </a:p>
        </p:txBody>
      </p:sp>
      <p:sp>
        <p:nvSpPr>
          <p:cNvPr id="3" name="Content Placeholder 2"/>
          <p:cNvSpPr>
            <a:spLocks noGrp="1"/>
          </p:cNvSpPr>
          <p:nvPr>
            <p:ph idx="1"/>
          </p:nvPr>
        </p:nvSpPr>
        <p:spPr>
          <a:xfrm>
            <a:off x="304800" y="1600200"/>
            <a:ext cx="8610600" cy="4876800"/>
          </a:xfrm>
        </p:spPr>
        <p:txBody>
          <a:bodyPr>
            <a:noAutofit/>
          </a:bodyPr>
          <a:lstStyle/>
          <a:p>
            <a:pPr marL="346075"/>
            <a:r>
              <a:rPr lang="en-US" dirty="0" smtClean="0"/>
              <a:t>Grades 1-5 Comprehensive Standards Assessments (midyear and end of year) will be posted in </a:t>
            </a:r>
            <a:r>
              <a:rPr lang="en-US" b="1" dirty="0" smtClean="0"/>
              <a:t>draft form </a:t>
            </a:r>
            <a:r>
              <a:rPr lang="en-US" dirty="0" smtClean="0"/>
              <a:t>on the website by Monday, September 23</a:t>
            </a:r>
            <a:r>
              <a:rPr lang="en-US" baseline="30000" dirty="0" smtClean="0"/>
              <a:t>rd</a:t>
            </a:r>
            <a:endParaRPr lang="en-US" dirty="0" smtClean="0"/>
          </a:p>
          <a:p>
            <a:pPr marL="966978" lvl="2" indent="-168275"/>
            <a:r>
              <a:rPr lang="en-US" sz="2800" dirty="0" smtClean="0"/>
              <a:t>Please look over and send feedback to Liz Griesel (</a:t>
            </a:r>
            <a:r>
              <a:rPr lang="en-US" sz="2800" dirty="0" smtClean="0">
                <a:hlinkClick r:id="rId3"/>
              </a:rPr>
              <a:t>elizabeth.griesel@dmschools.org</a:t>
            </a:r>
            <a:r>
              <a:rPr lang="en-US" sz="2800" dirty="0" smtClean="0"/>
              <a:t>) or to your building coach</a:t>
            </a:r>
          </a:p>
          <a:p>
            <a:pPr marL="112903" lvl="1">
              <a:buNone/>
            </a:pPr>
            <a:endParaRPr lang="en-US" dirty="0" smtClean="0"/>
          </a:p>
          <a:p>
            <a:pPr marL="455803" lvl="1" indent="-342900">
              <a:buFont typeface="Arial" panose="020B0604020202020204" pitchFamily="34" charset="0"/>
              <a:buChar char="•"/>
            </a:pPr>
            <a:r>
              <a:rPr lang="en-US" sz="3200" dirty="0" smtClean="0"/>
              <a:t>Final Drafts will be posted by… </a:t>
            </a:r>
          </a:p>
          <a:p>
            <a:pPr marL="281178" lvl="1" indent="-168275"/>
            <a:endParaRPr lang="en-US" sz="2000" dirty="0"/>
          </a:p>
        </p:txBody>
      </p:sp>
      <p:sp>
        <p:nvSpPr>
          <p:cNvPr id="2" name="TextBox 1"/>
          <p:cNvSpPr txBox="1"/>
          <p:nvPr/>
        </p:nvSpPr>
        <p:spPr>
          <a:xfrm>
            <a:off x="5823678" y="4732878"/>
            <a:ext cx="2863122"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OCTOBER 11</a:t>
            </a:r>
            <a:r>
              <a:rPr lang="en-US" sz="4800" b="1" baseline="30000" dirty="0" smtClean="0">
                <a:ln/>
                <a:solidFill>
                  <a:schemeClr val="accent3"/>
                </a:solidFill>
              </a:rPr>
              <a:t>th</a:t>
            </a:r>
            <a:r>
              <a:rPr lang="en-US" sz="4800" b="1" dirty="0">
                <a:ln/>
                <a:solidFill>
                  <a:schemeClr val="accent3"/>
                </a:solidFill>
              </a:rPr>
              <a:t>!</a:t>
            </a:r>
          </a:p>
        </p:txBody>
      </p:sp>
    </p:spTree>
    <p:extLst>
      <p:ext uri="{BB962C8B-B14F-4D97-AF65-F5344CB8AC3E}">
        <p14:creationId xmlns:p14="http://schemas.microsoft.com/office/powerpoint/2010/main" val="40693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18456"/>
            <a:ext cx="8534400" cy="1499883"/>
          </a:xfrm>
        </p:spPr>
        <p:txBody>
          <a:bodyPr>
            <a:noAutofit/>
          </a:bodyPr>
          <a:lstStyle/>
          <a:p>
            <a:r>
              <a:rPr lang="en-US" sz="6000" dirty="0" smtClean="0">
                <a:solidFill>
                  <a:srgbClr val="FFC000"/>
                </a:solidFill>
                <a:latin typeface="Cambria" pitchFamily="18" charset="0"/>
              </a:rPr>
              <a:t>Elementary </a:t>
            </a:r>
            <a:r>
              <a:rPr lang="en-US" sz="6000" dirty="0" smtClean="0">
                <a:latin typeface="Cambria" pitchFamily="18" charset="0"/>
              </a:rPr>
              <a:t>Math Framework</a:t>
            </a:r>
            <a:endParaRPr lang="en-US" sz="6000" dirty="0">
              <a:latin typeface="Cambria" pitchFamily="18" charset="0"/>
            </a:endParaRPr>
          </a:p>
        </p:txBody>
      </p:sp>
    </p:spTree>
    <p:extLst>
      <p:ext uri="{BB962C8B-B14F-4D97-AF65-F5344CB8AC3E}">
        <p14:creationId xmlns:p14="http://schemas.microsoft.com/office/powerpoint/2010/main" val="243705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solidFill>
                  <a:srgbClr val="FFC000"/>
                </a:solidFill>
                <a:latin typeface="Cambria" pitchFamily="18" charset="0"/>
              </a:rPr>
              <a:t>DMPS:</a:t>
            </a:r>
            <a:r>
              <a:rPr lang="en-US" sz="3400" dirty="0" smtClean="0">
                <a:latin typeface="Cambria" pitchFamily="18" charset="0"/>
              </a:rPr>
              <a:t> Mathematics Framework</a:t>
            </a:r>
            <a:br>
              <a:rPr lang="en-US" sz="3400" dirty="0" smtClean="0">
                <a:latin typeface="Cambria" pitchFamily="18" charset="0"/>
              </a:rPr>
            </a:br>
            <a:r>
              <a:rPr lang="en-US" sz="2800" dirty="0" smtClean="0">
                <a:solidFill>
                  <a:srgbClr val="FFC000"/>
                </a:solidFill>
                <a:latin typeface="Cambria" pitchFamily="18" charset="0"/>
              </a:rPr>
              <a:t>60 – 90 minutes daily</a:t>
            </a:r>
            <a:endParaRPr lang="en-US" sz="2800" b="1" dirty="0">
              <a:solidFill>
                <a:srgbClr val="FFC000"/>
              </a:solidFill>
              <a:latin typeface="Cambria" pitchFamily="18" charset="0"/>
            </a:endParaRPr>
          </a:p>
        </p:txBody>
      </p:sp>
      <p:sp>
        <p:nvSpPr>
          <p:cNvPr id="4" name="Rectangle 3"/>
          <p:cNvSpPr/>
          <p:nvPr/>
        </p:nvSpPr>
        <p:spPr>
          <a:xfrm>
            <a:off x="304800" y="1447800"/>
            <a:ext cx="2743200"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empus Sans ITC" pitchFamily="82" charset="0"/>
              </a:rPr>
              <a:t>Daily Math Review</a:t>
            </a:r>
            <a:endParaRPr lang="en-US" dirty="0" smtClean="0">
              <a:solidFill>
                <a:schemeClr val="tx1"/>
              </a:solidFill>
              <a:latin typeface="Tempus Sans ITC" pitchFamily="82" charset="0"/>
            </a:endParaRPr>
          </a:p>
        </p:txBody>
      </p:sp>
      <p:sp>
        <p:nvSpPr>
          <p:cNvPr id="5" name="TextBox 4"/>
          <p:cNvSpPr txBox="1"/>
          <p:nvPr/>
        </p:nvSpPr>
        <p:spPr>
          <a:xfrm>
            <a:off x="3200400" y="1446810"/>
            <a:ext cx="5715000" cy="584775"/>
          </a:xfrm>
          <a:prstGeom prst="rect">
            <a:avLst/>
          </a:prstGeom>
          <a:noFill/>
        </p:spPr>
        <p:txBody>
          <a:bodyPr wrap="square" rtlCol="0">
            <a:spAutoFit/>
          </a:bodyPr>
          <a:lstStyle/>
          <a:p>
            <a:r>
              <a:rPr lang="en-US" sz="1600" dirty="0">
                <a:latin typeface="Cambria" pitchFamily="18" charset="0"/>
              </a:rPr>
              <a:t>Review of prerequisite skills or previously instructed content that was not mastered. </a:t>
            </a:r>
          </a:p>
        </p:txBody>
      </p:sp>
      <p:sp>
        <p:nvSpPr>
          <p:cNvPr id="7" name="Rectangle 6"/>
          <p:cNvSpPr/>
          <p:nvPr/>
        </p:nvSpPr>
        <p:spPr>
          <a:xfrm>
            <a:off x="304800" y="2369947"/>
            <a:ext cx="2743200"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empus Sans ITC" pitchFamily="82" charset="0"/>
              </a:rPr>
              <a:t>Mental Math</a:t>
            </a:r>
            <a:endParaRPr lang="en-US" dirty="0" smtClean="0">
              <a:solidFill>
                <a:schemeClr val="tx1"/>
              </a:solidFill>
              <a:latin typeface="Tempus Sans ITC" pitchFamily="82" charset="0"/>
            </a:endParaRPr>
          </a:p>
        </p:txBody>
      </p:sp>
      <p:sp>
        <p:nvSpPr>
          <p:cNvPr id="9" name="TextBox 8"/>
          <p:cNvSpPr txBox="1"/>
          <p:nvPr/>
        </p:nvSpPr>
        <p:spPr>
          <a:xfrm>
            <a:off x="3200399" y="2369947"/>
            <a:ext cx="5943599" cy="584775"/>
          </a:xfrm>
          <a:prstGeom prst="rect">
            <a:avLst/>
          </a:prstGeom>
          <a:noFill/>
        </p:spPr>
        <p:txBody>
          <a:bodyPr wrap="square" rtlCol="0">
            <a:spAutoFit/>
          </a:bodyPr>
          <a:lstStyle/>
          <a:p>
            <a:r>
              <a:rPr lang="en-US" sz="1600" dirty="0" smtClean="0">
                <a:latin typeface="Cambria" pitchFamily="18" charset="0"/>
              </a:rPr>
              <a:t>3 – 5 multi-step questions completed daily. Questions are aligned with what is currently being taught during core instruction.</a:t>
            </a:r>
            <a:endParaRPr lang="en-US" sz="1600" dirty="0">
              <a:latin typeface="Cambria" pitchFamily="18" charset="0"/>
            </a:endParaRPr>
          </a:p>
        </p:txBody>
      </p:sp>
      <p:sp>
        <p:nvSpPr>
          <p:cNvPr id="10" name="Rectangle 9"/>
          <p:cNvSpPr/>
          <p:nvPr/>
        </p:nvSpPr>
        <p:spPr>
          <a:xfrm>
            <a:off x="304800" y="3320058"/>
            <a:ext cx="2743200"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Whole Group Instruction</a:t>
            </a:r>
            <a:endParaRPr lang="en-US" sz="1400" dirty="0" smtClean="0">
              <a:solidFill>
                <a:schemeClr val="tx1"/>
              </a:solidFill>
              <a:latin typeface="Tempus Sans ITC" pitchFamily="82" charset="0"/>
            </a:endParaRPr>
          </a:p>
        </p:txBody>
      </p:sp>
      <p:sp>
        <p:nvSpPr>
          <p:cNvPr id="11" name="TextBox 10"/>
          <p:cNvSpPr txBox="1"/>
          <p:nvPr/>
        </p:nvSpPr>
        <p:spPr>
          <a:xfrm>
            <a:off x="3222171" y="3320058"/>
            <a:ext cx="5715000" cy="584775"/>
          </a:xfrm>
          <a:prstGeom prst="rect">
            <a:avLst/>
          </a:prstGeom>
          <a:noFill/>
        </p:spPr>
        <p:txBody>
          <a:bodyPr wrap="square" rtlCol="0">
            <a:spAutoFit/>
          </a:bodyPr>
          <a:lstStyle/>
          <a:p>
            <a:r>
              <a:rPr lang="en-US" sz="1600" dirty="0">
                <a:latin typeface="Cambria" pitchFamily="18" charset="0"/>
              </a:rPr>
              <a:t>Conceptual Understanding, Procedural Knowledge and </a:t>
            </a:r>
            <a:r>
              <a:rPr lang="en-US" sz="1600" dirty="0" smtClean="0">
                <a:latin typeface="Cambria" pitchFamily="18" charset="0"/>
              </a:rPr>
              <a:t>Application Instruction</a:t>
            </a:r>
            <a:endParaRPr lang="en-US" sz="1600" dirty="0">
              <a:latin typeface="Cambria" pitchFamily="18" charset="0"/>
            </a:endParaRPr>
          </a:p>
        </p:txBody>
      </p:sp>
      <p:sp>
        <p:nvSpPr>
          <p:cNvPr id="12" name="Rectangle 11"/>
          <p:cNvSpPr/>
          <p:nvPr/>
        </p:nvSpPr>
        <p:spPr>
          <a:xfrm>
            <a:off x="304800" y="4267200"/>
            <a:ext cx="2743200"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Small </a:t>
            </a:r>
            <a:r>
              <a:rPr lang="en-US" dirty="0">
                <a:solidFill>
                  <a:schemeClr val="tx1"/>
                </a:solidFill>
                <a:latin typeface="Tempus Sans ITC" pitchFamily="82" charset="0"/>
              </a:rPr>
              <a:t>Group Instruction</a:t>
            </a:r>
          </a:p>
        </p:txBody>
      </p:sp>
      <p:sp>
        <p:nvSpPr>
          <p:cNvPr id="13" name="TextBox 12"/>
          <p:cNvSpPr txBox="1"/>
          <p:nvPr/>
        </p:nvSpPr>
        <p:spPr>
          <a:xfrm>
            <a:off x="3222170" y="4402723"/>
            <a:ext cx="5921829" cy="338554"/>
          </a:xfrm>
          <a:prstGeom prst="rect">
            <a:avLst/>
          </a:prstGeom>
          <a:noFill/>
        </p:spPr>
        <p:txBody>
          <a:bodyPr wrap="square" rtlCol="0">
            <a:spAutoFit/>
          </a:bodyPr>
          <a:lstStyle/>
          <a:p>
            <a:r>
              <a:rPr lang="en-US" sz="1600" dirty="0">
                <a:latin typeface="Cambria" pitchFamily="18" charset="0"/>
              </a:rPr>
              <a:t>Scaffold differentiated instruction that occurs 3-5 times per week</a:t>
            </a:r>
          </a:p>
        </p:txBody>
      </p:sp>
      <p:sp>
        <p:nvSpPr>
          <p:cNvPr id="15" name="Rectangle 14"/>
          <p:cNvSpPr/>
          <p:nvPr/>
        </p:nvSpPr>
        <p:spPr>
          <a:xfrm>
            <a:off x="304800" y="5242956"/>
            <a:ext cx="2743200"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Tempus Sans ITC" pitchFamily="82" charset="0"/>
              </a:rPr>
              <a:t>Fact Fluency Practice</a:t>
            </a:r>
            <a:endParaRPr lang="en-US" sz="1600" dirty="0" smtClean="0">
              <a:solidFill>
                <a:schemeClr val="tx1"/>
              </a:solidFill>
              <a:latin typeface="Tempus Sans ITC" pitchFamily="82" charset="0"/>
            </a:endParaRPr>
          </a:p>
        </p:txBody>
      </p:sp>
      <p:sp>
        <p:nvSpPr>
          <p:cNvPr id="16" name="TextBox 15"/>
          <p:cNvSpPr txBox="1"/>
          <p:nvPr/>
        </p:nvSpPr>
        <p:spPr>
          <a:xfrm>
            <a:off x="3243942" y="5378479"/>
            <a:ext cx="5900058" cy="338554"/>
          </a:xfrm>
          <a:prstGeom prst="rect">
            <a:avLst/>
          </a:prstGeom>
          <a:noFill/>
        </p:spPr>
        <p:txBody>
          <a:bodyPr wrap="square" rtlCol="0">
            <a:spAutoFit/>
          </a:bodyPr>
          <a:lstStyle/>
          <a:p>
            <a:r>
              <a:rPr lang="en-US" sz="1600" dirty="0">
                <a:latin typeface="Cambria" pitchFamily="18" charset="0"/>
              </a:rPr>
              <a:t>Fact practice to build automaticity that occurs </a:t>
            </a:r>
            <a:r>
              <a:rPr lang="en-US" sz="1600" dirty="0" smtClean="0">
                <a:latin typeface="Cambria" pitchFamily="18" charset="0"/>
              </a:rPr>
              <a:t>daily (Grades 2-5)</a:t>
            </a:r>
            <a:endParaRPr lang="en-US" sz="1600" dirty="0">
              <a:latin typeface="Cambria" pitchFamily="18" charset="0"/>
            </a:endParaRPr>
          </a:p>
        </p:txBody>
      </p:sp>
    </p:spTree>
    <p:extLst>
      <p:ext uri="{BB962C8B-B14F-4D97-AF65-F5344CB8AC3E}">
        <p14:creationId xmlns:p14="http://schemas.microsoft.com/office/powerpoint/2010/main" val="218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9" grpId="0"/>
      <p:bldP spid="10" grpId="0" animBg="1"/>
      <p:bldP spid="11" grpId="0"/>
      <p:bldP spid="12" grpId="0" animBg="1"/>
      <p:bldP spid="13" grpId="0"/>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304800" y="1428880"/>
            <a:ext cx="8610600" cy="5295770"/>
          </a:xfrm>
        </p:spPr>
        <p:txBody>
          <a:bodyPr>
            <a:noAutofit/>
          </a:bodyPr>
          <a:lstStyle/>
          <a:p>
            <a:pPr marL="4572" indent="0">
              <a:buNone/>
            </a:pPr>
            <a:r>
              <a:rPr lang="en-US" sz="2400" dirty="0" smtClean="0"/>
              <a:t>2:30pm</a:t>
            </a:r>
            <a:r>
              <a:rPr lang="en-US" sz="2400" dirty="0"/>
              <a:t>	Welcome &amp; Introductions</a:t>
            </a:r>
          </a:p>
          <a:p>
            <a:pPr marL="4572" indent="0">
              <a:buNone/>
            </a:pPr>
            <a:r>
              <a:rPr lang="en-US" sz="2400" dirty="0"/>
              <a:t>2:40pm	Establishing a Purpose for Our Work</a:t>
            </a:r>
          </a:p>
          <a:p>
            <a:pPr marL="4572" indent="0">
              <a:buNone/>
            </a:pPr>
            <a:r>
              <a:rPr lang="en-US" sz="2400" dirty="0" smtClean="0"/>
              <a:t>2:45pm</a:t>
            </a:r>
            <a:r>
              <a:rPr lang="en-US" sz="2400" dirty="0"/>
              <a:t>	Elementary Literacy Updates</a:t>
            </a:r>
            <a:br>
              <a:rPr lang="en-US" sz="2400" dirty="0"/>
            </a:br>
            <a:r>
              <a:rPr lang="en-US" sz="2400" dirty="0"/>
              <a:t>		</a:t>
            </a:r>
            <a:r>
              <a:rPr lang="en-US" sz="2400" dirty="0" smtClean="0"/>
              <a:t>	</a:t>
            </a:r>
            <a:r>
              <a:rPr lang="en-US" sz="2400" i="1" dirty="0" smtClean="0"/>
              <a:t>Website,  Assessments </a:t>
            </a:r>
            <a:r>
              <a:rPr lang="en-US" sz="2400" i="1" dirty="0"/>
              <a:t>Update</a:t>
            </a:r>
            <a:endParaRPr lang="en-US" sz="2400" dirty="0"/>
          </a:p>
          <a:p>
            <a:pPr marL="4572" indent="0">
              <a:buNone/>
            </a:pPr>
            <a:r>
              <a:rPr lang="en-US" sz="2400" dirty="0" smtClean="0"/>
              <a:t>2:55pm</a:t>
            </a:r>
            <a:r>
              <a:rPr lang="en-US" sz="2400" dirty="0"/>
              <a:t>	</a:t>
            </a:r>
            <a:r>
              <a:rPr lang="en-US" sz="2400" dirty="0" smtClean="0"/>
              <a:t>Elementary Math Framework</a:t>
            </a:r>
            <a:endParaRPr lang="en-US" sz="2400" dirty="0"/>
          </a:p>
          <a:p>
            <a:pPr marL="4572" indent="0">
              <a:buNone/>
            </a:pPr>
            <a:r>
              <a:rPr lang="en-US" sz="2400" smtClean="0"/>
              <a:t>3:20pm</a:t>
            </a:r>
            <a:r>
              <a:rPr lang="en-US" sz="2400" dirty="0"/>
              <a:t>	</a:t>
            </a:r>
            <a:r>
              <a:rPr lang="en-US" sz="2400" dirty="0" err="1" smtClean="0"/>
              <a:t>HealthTeacher.Com</a:t>
            </a:r>
            <a:r>
              <a:rPr lang="en-US" sz="2400" dirty="0"/>
              <a:t/>
            </a:r>
            <a:br>
              <a:rPr lang="en-US" sz="2400" dirty="0"/>
            </a:br>
            <a:r>
              <a:rPr lang="en-US" sz="2400" dirty="0"/>
              <a:t>		</a:t>
            </a:r>
            <a:r>
              <a:rPr lang="en-US" sz="2400" dirty="0" smtClean="0"/>
              <a:t>	</a:t>
            </a:r>
            <a:r>
              <a:rPr lang="en-US" sz="2400" i="1" dirty="0" smtClean="0"/>
              <a:t>Reminder </a:t>
            </a:r>
            <a:r>
              <a:rPr lang="en-US" sz="2400" i="1" dirty="0"/>
              <a:t>on how to access the site; New Go Noodle options</a:t>
            </a:r>
            <a:r>
              <a:rPr lang="en-US" sz="2400" i="1" dirty="0" smtClean="0"/>
              <a:t>!</a:t>
            </a:r>
          </a:p>
          <a:p>
            <a:pPr marL="4572" indent="0">
              <a:buNone/>
            </a:pPr>
            <a:r>
              <a:rPr lang="en-US" sz="2400" dirty="0" smtClean="0"/>
              <a:t>3:40pm</a:t>
            </a:r>
            <a:r>
              <a:rPr lang="en-US" sz="2400" dirty="0"/>
              <a:t>	Wrap-Up and Exit Slip</a:t>
            </a:r>
          </a:p>
          <a:p>
            <a:pPr marL="4572" indent="0">
              <a:buNone/>
            </a:pPr>
            <a:r>
              <a:rPr lang="en-US" sz="2400" dirty="0"/>
              <a:t>3:45pm	Dismissal</a:t>
            </a:r>
          </a:p>
          <a:p>
            <a:pPr marL="171450" indent="-168275"/>
            <a:endParaRPr lang="en-US" sz="800" b="1" dirty="0">
              <a:solidFill>
                <a:srgbClr val="595959"/>
              </a:solidFill>
              <a:latin typeface="ArialRoundedMTBold"/>
            </a:endParaRPr>
          </a:p>
          <a:p>
            <a:pPr marL="3175" indent="0">
              <a:buNone/>
            </a:pPr>
            <a:endParaRPr lang="en-US" sz="2400" b="1" i="1" dirty="0" smtClean="0">
              <a:solidFill>
                <a:srgbClr val="595959"/>
              </a:solidFill>
              <a:latin typeface="ArialRoundedMTBold"/>
            </a:endParaRPr>
          </a:p>
          <a:p>
            <a:pPr marL="171450" indent="-168275"/>
            <a:endParaRPr lang="en-US" sz="2400" dirty="0"/>
          </a:p>
        </p:txBody>
      </p:sp>
    </p:spTree>
    <p:extLst>
      <p:ext uri="{BB962C8B-B14F-4D97-AF65-F5344CB8AC3E}">
        <p14:creationId xmlns:p14="http://schemas.microsoft.com/office/powerpoint/2010/main" val="247856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534400" cy="1362075"/>
          </a:xfrm>
        </p:spPr>
        <p:txBody>
          <a:bodyPr>
            <a:noAutofit/>
          </a:bodyPr>
          <a:lstStyle/>
          <a:p>
            <a:r>
              <a:rPr lang="en-US" dirty="0" smtClean="0">
                <a:solidFill>
                  <a:srgbClr val="FFC000"/>
                </a:solidFill>
              </a:rPr>
              <a:t>Mathematics framework:</a:t>
            </a:r>
            <a:br>
              <a:rPr lang="en-US" dirty="0" smtClean="0">
                <a:solidFill>
                  <a:srgbClr val="FFC000"/>
                </a:solidFill>
              </a:rPr>
            </a:br>
            <a:r>
              <a:rPr lang="en-US" dirty="0" smtClean="0"/>
              <a:t>A Review of Daily Math Review</a:t>
            </a:r>
            <a:endParaRPr lang="en-US" dirty="0"/>
          </a:p>
        </p:txBody>
      </p:sp>
    </p:spTree>
    <p:extLst>
      <p:ext uri="{BB962C8B-B14F-4D97-AF65-F5344CB8AC3E}">
        <p14:creationId xmlns:p14="http://schemas.microsoft.com/office/powerpoint/2010/main" val="36729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District Expectation</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457200" y="1413643"/>
            <a:ext cx="8229600" cy="2819400"/>
          </a:xfrm>
        </p:spPr>
        <p:txBody>
          <a:bodyPr>
            <a:normAutofit/>
          </a:bodyPr>
          <a:lstStyle/>
          <a:p>
            <a:pPr marL="4572" indent="0" algn="ctr">
              <a:buNone/>
            </a:pPr>
            <a:r>
              <a:rPr lang="en-US" sz="4000" b="1" dirty="0" smtClean="0">
                <a:latin typeface="Cambria" pitchFamily="18" charset="0"/>
              </a:rPr>
              <a:t>ALL grade 1 – 5 teachers will implement Daily Math Review</a:t>
            </a:r>
            <a:r>
              <a:rPr lang="en-US" sz="4000" dirty="0" smtClean="0">
                <a:latin typeface="Cambria" pitchFamily="18" charset="0"/>
              </a:rPr>
              <a:t>, according to district guidelines, at the start of the school year.</a:t>
            </a:r>
          </a:p>
        </p:txBody>
      </p:sp>
      <p:sp>
        <p:nvSpPr>
          <p:cNvPr id="4" name="Content Placeholder 1"/>
          <p:cNvSpPr txBox="1">
            <a:spLocks/>
          </p:cNvSpPr>
          <p:nvPr/>
        </p:nvSpPr>
        <p:spPr>
          <a:xfrm>
            <a:off x="533400" y="4466897"/>
            <a:ext cx="8229600" cy="2819400"/>
          </a:xfrm>
          <a:prstGeom prst="rect">
            <a:avLst/>
          </a:prstGeom>
        </p:spPr>
        <p:txBody>
          <a:bodyPr vert="horz" lIns="91440" tIns="45720" rIns="91440" bIns="45720" rtlCol="0">
            <a:normAutofit/>
          </a:bodyPr>
          <a:lstStyle>
            <a:lvl1pPr marL="347472" indent="-342900" algn="l" defTabSz="457200" rtl="0" eaLnBrk="1" latinLnBrk="0" hangingPunct="1">
              <a:spcBef>
                <a:spcPts val="500"/>
              </a:spcBef>
              <a:spcAft>
                <a:spcPts val="800"/>
              </a:spcAft>
              <a:buFont typeface="Arial"/>
              <a:buChar char="•"/>
              <a:defRPr sz="3200" kern="1200">
                <a:solidFill>
                  <a:srgbClr val="626262"/>
                </a:solidFill>
                <a:latin typeface="Gill Sans MT"/>
                <a:ea typeface="+mn-ea"/>
                <a:cs typeface="Gill Sans MT"/>
              </a:defRPr>
            </a:lvl1pPr>
            <a:lvl2pPr marL="457200" indent="0" algn="l" defTabSz="457200" rtl="0" eaLnBrk="1" latinLnBrk="0" hangingPunct="1">
              <a:spcBef>
                <a:spcPct val="20000"/>
              </a:spcBef>
              <a:buFont typeface="Arial"/>
              <a:buChar char="–"/>
              <a:defRPr sz="2800" kern="1200">
                <a:solidFill>
                  <a:srgbClr val="626262"/>
                </a:solidFill>
                <a:latin typeface="Gill Sans MT"/>
                <a:ea typeface="+mn-ea"/>
                <a:cs typeface="Gill Sans MT"/>
              </a:defRPr>
            </a:lvl2pPr>
            <a:lvl3pPr marL="1143000" indent="-228600" algn="l" defTabSz="457200" rtl="0" eaLnBrk="1" latinLnBrk="0" hangingPunct="1">
              <a:spcBef>
                <a:spcPct val="20000"/>
              </a:spcBef>
              <a:buFont typeface="Arial"/>
              <a:buChar char="•"/>
              <a:defRPr sz="2400" kern="1200">
                <a:solidFill>
                  <a:srgbClr val="626262"/>
                </a:solidFill>
                <a:latin typeface="Gill Sans MT"/>
                <a:ea typeface="+mn-ea"/>
                <a:cs typeface="Gill Sans MT"/>
              </a:defRPr>
            </a:lvl3pPr>
            <a:lvl4pPr marL="16002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4pPr>
            <a:lvl5pPr marL="2057400" indent="-228600" algn="l" defTabSz="457200" rtl="0" eaLnBrk="1" latinLnBrk="0" hangingPunct="1">
              <a:spcBef>
                <a:spcPct val="20000"/>
              </a:spcBef>
              <a:buFont typeface="Arial"/>
              <a:buChar char="»"/>
              <a:defRPr sz="2000" kern="1200">
                <a:solidFill>
                  <a:srgbClr val="62626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gn="ctr">
              <a:buFont typeface="Arial"/>
              <a:buNone/>
            </a:pPr>
            <a:r>
              <a:rPr lang="en-US" sz="2800" b="1" dirty="0" smtClean="0">
                <a:latin typeface="Cambria" pitchFamily="18" charset="0"/>
              </a:rPr>
              <a:t>ALL kindergarten teachers will implement Daily Math Review</a:t>
            </a:r>
            <a:r>
              <a:rPr lang="en-US" sz="2800" dirty="0" smtClean="0">
                <a:latin typeface="Cambria" pitchFamily="18" charset="0"/>
              </a:rPr>
              <a:t>, according to district guidelines, by the start of the second semester.</a:t>
            </a:r>
          </a:p>
        </p:txBody>
      </p:sp>
      <p:sp>
        <p:nvSpPr>
          <p:cNvPr id="3" name="Rectangle 2"/>
          <p:cNvSpPr/>
          <p:nvPr/>
        </p:nvSpPr>
        <p:spPr>
          <a:xfrm>
            <a:off x="6574222" y="935420"/>
            <a:ext cx="2349062" cy="567559"/>
          </a:xfrm>
          <a:prstGeom prst="rect">
            <a:avLst/>
          </a:prstGeom>
          <a:solidFill>
            <a:schemeClr val="bg2">
              <a:lumMod val="20000"/>
              <a:lumOff val="80000"/>
            </a:schemeClr>
          </a:solidFill>
          <a:ln w="28575">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latin typeface="Cambria" pitchFamily="18" charset="0"/>
              </a:rPr>
              <a:t>10 – 20 Minutes Daily</a:t>
            </a:r>
            <a:endParaRPr lang="en-US" dirty="0">
              <a:solidFill>
                <a:sysClr val="windowText" lastClr="000000"/>
              </a:solidFill>
              <a:latin typeface="Cambria" pitchFamily="18" charset="0"/>
            </a:endParaRPr>
          </a:p>
        </p:txBody>
      </p:sp>
    </p:spTree>
    <p:extLst>
      <p:ext uri="{BB962C8B-B14F-4D97-AF65-F5344CB8AC3E}">
        <p14:creationId xmlns:p14="http://schemas.microsoft.com/office/powerpoint/2010/main" val="24060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The Purpose</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pPr marL="4572" indent="0" algn="ctr">
              <a:buNone/>
            </a:pPr>
            <a:r>
              <a:rPr lang="en-US" sz="3500" b="1" dirty="0" smtClean="0">
                <a:effectLst>
                  <a:outerShdw blurRad="38100" dist="38100" dir="2700000" algn="tl">
                    <a:srgbClr val="000000">
                      <a:alpha val="43137"/>
                    </a:srgbClr>
                  </a:outerShdw>
                </a:effectLst>
                <a:latin typeface="Cambria" pitchFamily="18" charset="0"/>
              </a:rPr>
              <a:t>What is the </a:t>
            </a:r>
            <a:r>
              <a:rPr lang="en-US" sz="3500" b="1" dirty="0">
                <a:solidFill>
                  <a:srgbClr val="FFC000"/>
                </a:solidFill>
                <a:effectLst>
                  <a:outerShdw blurRad="38100" dist="38100" dir="2700000" algn="tl">
                    <a:srgbClr val="000000">
                      <a:alpha val="43137"/>
                    </a:srgbClr>
                  </a:outerShdw>
                </a:effectLst>
                <a:latin typeface="Cambria" pitchFamily="18" charset="0"/>
              </a:rPr>
              <a:t>P</a:t>
            </a:r>
            <a:r>
              <a:rPr lang="en-US" sz="3500" b="1" dirty="0" smtClean="0">
                <a:solidFill>
                  <a:srgbClr val="FFC000"/>
                </a:solidFill>
                <a:effectLst>
                  <a:outerShdw blurRad="38100" dist="38100" dir="2700000" algn="tl">
                    <a:srgbClr val="000000">
                      <a:alpha val="43137"/>
                    </a:srgbClr>
                  </a:outerShdw>
                </a:effectLst>
                <a:latin typeface="Cambria" pitchFamily="18" charset="0"/>
              </a:rPr>
              <a:t>urpose</a:t>
            </a:r>
            <a:r>
              <a:rPr lang="en-US" sz="3500" b="1" dirty="0" smtClean="0">
                <a:effectLst>
                  <a:outerShdw blurRad="38100" dist="38100" dir="2700000" algn="tl">
                    <a:srgbClr val="000000">
                      <a:alpha val="43137"/>
                    </a:srgbClr>
                  </a:outerShdw>
                </a:effectLst>
                <a:latin typeface="Cambria" pitchFamily="18" charset="0"/>
              </a:rPr>
              <a:t> of Daily Math Review?</a:t>
            </a:r>
          </a:p>
          <a:p>
            <a:r>
              <a:rPr lang="en-US" sz="2400" dirty="0" smtClean="0">
                <a:latin typeface="Cambria" pitchFamily="18" charset="0"/>
              </a:rPr>
              <a:t>The purpose of Daily Math Review is simply that: </a:t>
            </a:r>
            <a:r>
              <a:rPr lang="en-US" sz="2400" b="1" dirty="0" smtClean="0">
                <a:latin typeface="Cambria" pitchFamily="18" charset="0"/>
              </a:rPr>
              <a:t>REVIEW. </a:t>
            </a:r>
          </a:p>
          <a:p>
            <a:r>
              <a:rPr lang="en-US" sz="2400" dirty="0" smtClean="0">
                <a:latin typeface="Cambria" pitchFamily="18" charset="0"/>
              </a:rPr>
              <a:t>It is </a:t>
            </a:r>
            <a:r>
              <a:rPr lang="en-US" sz="2400" b="1" u="sng" dirty="0" smtClean="0">
                <a:latin typeface="Cambria" pitchFamily="18" charset="0"/>
              </a:rPr>
              <a:t>not</a:t>
            </a:r>
            <a:r>
              <a:rPr lang="en-US" sz="2400" dirty="0" smtClean="0">
                <a:latin typeface="Cambria" pitchFamily="18" charset="0"/>
              </a:rPr>
              <a:t> to instruct students on new concepts or skills.</a:t>
            </a:r>
          </a:p>
          <a:p>
            <a:r>
              <a:rPr lang="en-US" sz="2400" dirty="0" smtClean="0">
                <a:latin typeface="Cambria" pitchFamily="18" charset="0"/>
              </a:rPr>
              <a:t>Math Review is a time in the math block to discuss with students reasonableness of answers and estimation.</a:t>
            </a:r>
          </a:p>
          <a:p>
            <a:r>
              <a:rPr lang="en-US" sz="2400" dirty="0" smtClean="0">
                <a:latin typeface="Cambria" pitchFamily="18" charset="0"/>
              </a:rPr>
              <a:t>Perfect opportunity to help students develop computational strategies and skills. </a:t>
            </a:r>
          </a:p>
          <a:p>
            <a:endParaRPr lang="en-US" sz="2400" dirty="0" smtClean="0">
              <a:latin typeface="Cambria" pitchFamily="18" charset="0"/>
            </a:endParaRPr>
          </a:p>
        </p:txBody>
      </p:sp>
    </p:spTree>
    <p:extLst>
      <p:ext uri="{BB962C8B-B14F-4D97-AF65-F5344CB8AC3E}">
        <p14:creationId xmlns:p14="http://schemas.microsoft.com/office/powerpoint/2010/main" val="11097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District Expectations</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pPr marL="4572" indent="0">
              <a:buNone/>
            </a:pPr>
            <a:endParaRPr lang="en-US" dirty="0" smtClean="0">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433"/>
            <a:ext cx="9144000" cy="584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73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Partner Reflection</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371600"/>
            <a:ext cx="8839200" cy="4800600"/>
          </a:xfrm>
        </p:spPr>
        <p:txBody>
          <a:bodyPr>
            <a:normAutofit/>
          </a:bodyPr>
          <a:lstStyle/>
          <a:p>
            <a:pPr marL="4572" lvl="0" indent="0">
              <a:buNone/>
            </a:pPr>
            <a:r>
              <a:rPr lang="en-US" dirty="0" smtClean="0">
                <a:latin typeface="Cambria" pitchFamily="18" charset="0"/>
              </a:rPr>
              <a:t>Turn to an elbow partner and discuss your current implementation level with Daily Math Review in accordance with the district expectations. </a:t>
            </a:r>
          </a:p>
          <a:p>
            <a:r>
              <a:rPr lang="en-US" dirty="0" smtClean="0">
                <a:latin typeface="Cambria" pitchFamily="18" charset="0"/>
              </a:rPr>
              <a:t>Positives</a:t>
            </a:r>
          </a:p>
          <a:p>
            <a:r>
              <a:rPr lang="en-US" dirty="0" smtClean="0">
                <a:latin typeface="Cambria" pitchFamily="18" charset="0"/>
              </a:rPr>
              <a:t>Challenges</a:t>
            </a:r>
          </a:p>
          <a:p>
            <a:r>
              <a:rPr lang="en-US" dirty="0" smtClean="0">
                <a:latin typeface="Cambria" pitchFamily="18" charset="0"/>
              </a:rPr>
              <a:t>Next Steps</a:t>
            </a:r>
            <a:endParaRPr lang="en-US" dirty="0">
              <a:latin typeface="Cambria" pitchFamily="18" charset="0"/>
            </a:endParaRPr>
          </a:p>
          <a:p>
            <a:pPr marL="4572" lvl="0" indent="0">
              <a:buNone/>
            </a:pPr>
            <a:endParaRPr lang="en-US" sz="2800" dirty="0">
              <a:latin typeface="Cambria" pitchFamily="18" charset="0"/>
            </a:endParaRPr>
          </a:p>
        </p:txBody>
      </p:sp>
    </p:spTree>
    <p:extLst>
      <p:ext uri="{BB962C8B-B14F-4D97-AF65-F5344CB8AC3E}">
        <p14:creationId xmlns:p14="http://schemas.microsoft.com/office/powerpoint/2010/main" val="28650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Resources</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371600"/>
            <a:ext cx="8839200" cy="4800600"/>
          </a:xfrm>
        </p:spPr>
        <p:txBody>
          <a:bodyPr>
            <a:normAutofit/>
          </a:bodyPr>
          <a:lstStyle/>
          <a:p>
            <a:pPr marL="4572" indent="0" algn="ctr">
              <a:buNone/>
            </a:pPr>
            <a:r>
              <a:rPr lang="en-US" sz="2000" dirty="0" smtClean="0">
                <a:latin typeface="Cambria" pitchFamily="18" charset="0"/>
              </a:rPr>
              <a:t>The Elementary Math Website has resources available for Daily Math Review:</a:t>
            </a:r>
          </a:p>
          <a:p>
            <a:pPr marL="4572" indent="0" algn="ctr">
              <a:buNone/>
            </a:pPr>
            <a:r>
              <a:rPr lang="en-US" sz="2000" dirty="0" smtClean="0">
                <a:latin typeface="Cambria" pitchFamily="18" charset="0"/>
                <a:hlinkClick r:id="rId3"/>
              </a:rPr>
              <a:t>http://elementarymath.dmschools.org/</a:t>
            </a:r>
            <a:endParaRPr lang="en-US" sz="2000" dirty="0" smtClean="0">
              <a:latin typeface="Cambria"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71" y="2362200"/>
            <a:ext cx="7864929" cy="3810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5612524" y="3276600"/>
            <a:ext cx="1219200" cy="3048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12524" y="4267200"/>
            <a:ext cx="1219200" cy="3048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63104" y="4219902"/>
            <a:ext cx="1219200" cy="641132"/>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85" y="2371188"/>
            <a:ext cx="7294344" cy="409682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81448" y="2916621"/>
            <a:ext cx="3710152" cy="1477328"/>
          </a:xfrm>
          <a:prstGeom prst="rect">
            <a:avLst/>
          </a:prstGeom>
          <a:solidFill>
            <a:schemeClr val="accent2">
              <a:lumMod val="40000"/>
              <a:lumOff val="60000"/>
            </a:schemeClr>
          </a:solidFill>
          <a:ln w="76200">
            <a:solidFill>
              <a:schemeClr val="tx1"/>
            </a:solidFill>
          </a:ln>
        </p:spPr>
        <p:txBody>
          <a:bodyPr wrap="square" rtlCol="0">
            <a:spAutoFit/>
          </a:bodyPr>
          <a:lstStyle/>
          <a:p>
            <a:pPr algn="ctr"/>
            <a:r>
              <a:rPr lang="en-US" dirty="0" smtClean="0">
                <a:latin typeface="Cambria" pitchFamily="18" charset="0"/>
              </a:rPr>
              <a:t>Key Statements</a:t>
            </a:r>
          </a:p>
          <a:p>
            <a:pPr algn="ctr"/>
            <a:r>
              <a:rPr lang="en-US" dirty="0" smtClean="0">
                <a:latin typeface="Cambria" pitchFamily="18" charset="0"/>
              </a:rPr>
              <a:t>Recording Sheets</a:t>
            </a:r>
          </a:p>
          <a:p>
            <a:pPr algn="ctr"/>
            <a:r>
              <a:rPr lang="en-US" dirty="0" smtClean="0">
                <a:latin typeface="Cambria" pitchFamily="18" charset="0"/>
              </a:rPr>
              <a:t>Blank Cycle Forms</a:t>
            </a:r>
          </a:p>
          <a:p>
            <a:pPr algn="ctr"/>
            <a:r>
              <a:rPr lang="en-US" dirty="0" smtClean="0">
                <a:latin typeface="Cambria" pitchFamily="18" charset="0"/>
              </a:rPr>
              <a:t>Partner – Sentence Starters</a:t>
            </a:r>
          </a:p>
          <a:p>
            <a:pPr algn="ctr"/>
            <a:r>
              <a:rPr lang="en-US" dirty="0" smtClean="0">
                <a:latin typeface="Cambria" pitchFamily="18" charset="0"/>
              </a:rPr>
              <a:t>SPED Accommodation Sheet</a:t>
            </a:r>
            <a:endParaRPr lang="en-US" dirty="0">
              <a:latin typeface="Cambria" pitchFamily="18" charset="0"/>
            </a:endParaRPr>
          </a:p>
        </p:txBody>
      </p:sp>
    </p:spTree>
    <p:extLst>
      <p:ext uri="{BB962C8B-B14F-4D97-AF65-F5344CB8AC3E}">
        <p14:creationId xmlns:p14="http://schemas.microsoft.com/office/powerpoint/2010/main" val="35444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Daily Math Review: </a:t>
            </a:r>
            <a:r>
              <a:rPr lang="en-US" sz="3400" dirty="0" smtClean="0">
                <a:solidFill>
                  <a:srgbClr val="FFC000"/>
                </a:solidFill>
                <a:latin typeface="Cambria" pitchFamily="18" charset="0"/>
              </a:rPr>
              <a:t>The Framework</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fontScale="85000" lnSpcReduction="20000"/>
          </a:bodyPr>
          <a:lstStyle/>
          <a:p>
            <a:pPr marL="4572" indent="0" algn="ctr">
              <a:buNone/>
            </a:pPr>
            <a:r>
              <a:rPr lang="en-US" sz="3500" b="1" dirty="0" smtClean="0">
                <a:effectLst>
                  <a:outerShdw blurRad="38100" dist="38100" dir="2700000" algn="tl">
                    <a:srgbClr val="000000">
                      <a:alpha val="43137"/>
                    </a:srgbClr>
                  </a:outerShdw>
                </a:effectLst>
                <a:latin typeface="Cambria" pitchFamily="18" charset="0"/>
              </a:rPr>
              <a:t>Where Can I Find </a:t>
            </a:r>
            <a:r>
              <a:rPr lang="en-US" sz="3500" b="1" dirty="0" smtClean="0">
                <a:solidFill>
                  <a:srgbClr val="FFC000"/>
                </a:solidFill>
                <a:effectLst>
                  <a:outerShdw blurRad="38100" dist="38100" dir="2700000" algn="tl">
                    <a:srgbClr val="000000">
                      <a:alpha val="43137"/>
                    </a:srgbClr>
                  </a:outerShdw>
                </a:effectLst>
                <a:latin typeface="Cambria" pitchFamily="18" charset="0"/>
              </a:rPr>
              <a:t>More Information </a:t>
            </a:r>
            <a:r>
              <a:rPr lang="en-US" sz="3500" b="1" dirty="0" smtClean="0">
                <a:effectLst>
                  <a:outerShdw blurRad="38100" dist="38100" dir="2700000" algn="tl">
                    <a:srgbClr val="000000">
                      <a:alpha val="43137"/>
                    </a:srgbClr>
                  </a:outerShdw>
                </a:effectLst>
                <a:latin typeface="Cambria" pitchFamily="18" charset="0"/>
              </a:rPr>
              <a:t>About Daily Math Review?</a:t>
            </a:r>
          </a:p>
          <a:p>
            <a:r>
              <a:rPr lang="en-US" sz="2400" dirty="0" smtClean="0">
                <a:latin typeface="Cambria" pitchFamily="18" charset="0"/>
              </a:rPr>
              <a:t>Daily Math Review is one component of The Five Steps to a Balanced Math Program.</a:t>
            </a:r>
          </a:p>
          <a:p>
            <a:r>
              <a:rPr lang="en-US" sz="2400" dirty="0" smtClean="0">
                <a:latin typeface="Cambria" pitchFamily="18" charset="0"/>
              </a:rPr>
              <a:t>The Balanced Math Components include:</a:t>
            </a:r>
          </a:p>
          <a:p>
            <a:pPr lvl="1"/>
            <a:r>
              <a:rPr lang="en-US" sz="2000" dirty="0">
                <a:latin typeface="Cambria" pitchFamily="18" charset="0"/>
              </a:rPr>
              <a:t> </a:t>
            </a:r>
            <a:r>
              <a:rPr lang="en-US" sz="2000" dirty="0" smtClean="0">
                <a:latin typeface="Cambria" pitchFamily="18" charset="0"/>
              </a:rPr>
              <a:t>Daily Math Review + Mental Math</a:t>
            </a:r>
          </a:p>
          <a:p>
            <a:pPr lvl="1"/>
            <a:r>
              <a:rPr lang="en-US" sz="2000" dirty="0">
                <a:latin typeface="Cambria" pitchFamily="18" charset="0"/>
              </a:rPr>
              <a:t> </a:t>
            </a:r>
            <a:r>
              <a:rPr lang="en-US" sz="2000" dirty="0" smtClean="0">
                <a:latin typeface="Cambria" pitchFamily="18" charset="0"/>
              </a:rPr>
              <a:t>Problem Solving</a:t>
            </a:r>
          </a:p>
          <a:p>
            <a:pPr lvl="1"/>
            <a:r>
              <a:rPr lang="en-US" sz="2000" dirty="0">
                <a:latin typeface="Cambria" pitchFamily="18" charset="0"/>
              </a:rPr>
              <a:t> </a:t>
            </a:r>
            <a:r>
              <a:rPr lang="en-US" sz="2000" dirty="0" smtClean="0">
                <a:latin typeface="Cambria" pitchFamily="18" charset="0"/>
              </a:rPr>
              <a:t>Conceptual Understanding</a:t>
            </a:r>
          </a:p>
          <a:p>
            <a:pPr lvl="1"/>
            <a:r>
              <a:rPr lang="en-US" sz="2000" dirty="0">
                <a:latin typeface="Cambria" pitchFamily="18" charset="0"/>
              </a:rPr>
              <a:t> </a:t>
            </a:r>
            <a:r>
              <a:rPr lang="en-US" sz="2000" dirty="0" smtClean="0">
                <a:latin typeface="Cambria" pitchFamily="18" charset="0"/>
              </a:rPr>
              <a:t>Fact Fluency</a:t>
            </a:r>
          </a:p>
          <a:p>
            <a:pPr lvl="1"/>
            <a:r>
              <a:rPr lang="en-US" sz="2000" dirty="0">
                <a:latin typeface="Cambria" pitchFamily="18" charset="0"/>
              </a:rPr>
              <a:t> </a:t>
            </a:r>
            <a:r>
              <a:rPr lang="en-US" sz="2000" dirty="0" smtClean="0">
                <a:latin typeface="Cambria" pitchFamily="18" charset="0"/>
              </a:rPr>
              <a:t>Formative Assessment</a:t>
            </a:r>
          </a:p>
          <a:p>
            <a:pPr lvl="1">
              <a:buNone/>
            </a:pPr>
            <a:endParaRPr lang="en-US" sz="2000" dirty="0" smtClean="0">
              <a:latin typeface="Cambria" pitchFamily="18" charset="0"/>
            </a:endParaRPr>
          </a:p>
          <a:p>
            <a:r>
              <a:rPr lang="en-US" sz="2400" dirty="0" smtClean="0">
                <a:latin typeface="Cambria" pitchFamily="18" charset="0"/>
              </a:rPr>
              <a:t>On the October 25</a:t>
            </a:r>
            <a:r>
              <a:rPr lang="en-US" sz="2400" baseline="30000" dirty="0" smtClean="0">
                <a:latin typeface="Cambria" pitchFamily="18" charset="0"/>
              </a:rPr>
              <a:t>th</a:t>
            </a:r>
            <a:r>
              <a:rPr lang="en-US" sz="2400" dirty="0">
                <a:latin typeface="Cambria" pitchFamily="18" charset="0"/>
              </a:rPr>
              <a:t> </a:t>
            </a:r>
            <a:r>
              <a:rPr lang="en-US" sz="2400" dirty="0" smtClean="0">
                <a:latin typeface="Cambria" pitchFamily="18" charset="0"/>
              </a:rPr>
              <a:t>EQ PD Day – an afternoon session will be offered for new teachers or teachers who need more assistance with Daily Math Review at Phillips Elementary.</a:t>
            </a:r>
          </a:p>
          <a:p>
            <a:endParaRPr lang="en-US" sz="2400" dirty="0" smtClean="0">
              <a:latin typeface="Cambr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556" y="2590800"/>
            <a:ext cx="1981200" cy="2209800"/>
          </a:xfrm>
          <a:prstGeom prst="rect">
            <a:avLst/>
          </a:prstGeom>
        </p:spPr>
      </p:pic>
      <p:sp>
        <p:nvSpPr>
          <p:cNvPr id="4" name="TextBox 3"/>
          <p:cNvSpPr txBox="1"/>
          <p:nvPr/>
        </p:nvSpPr>
        <p:spPr>
          <a:xfrm>
            <a:off x="7233062" y="3110924"/>
            <a:ext cx="1676400" cy="1169551"/>
          </a:xfrm>
          <a:prstGeom prst="rect">
            <a:avLst/>
          </a:prstGeom>
          <a:ln w="28575">
            <a:prstDash val="sysDot"/>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latin typeface="Cambria" pitchFamily="18" charset="0"/>
              </a:rPr>
              <a:t>Every building has a copy of this book for Primary Grades. Check with your instructional coach.</a:t>
            </a:r>
            <a:endParaRPr lang="en-US" sz="1400" dirty="0">
              <a:latin typeface="Cambria" pitchFamily="18" charset="0"/>
            </a:endParaRPr>
          </a:p>
        </p:txBody>
      </p:sp>
    </p:spTree>
    <p:extLst>
      <p:ext uri="{BB962C8B-B14F-4D97-AF65-F5344CB8AC3E}">
        <p14:creationId xmlns:p14="http://schemas.microsoft.com/office/powerpoint/2010/main" val="31102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534400" cy="1362075"/>
          </a:xfrm>
        </p:spPr>
        <p:txBody>
          <a:bodyPr>
            <a:noAutofit/>
          </a:bodyPr>
          <a:lstStyle/>
          <a:p>
            <a:r>
              <a:rPr lang="en-US" dirty="0" smtClean="0">
                <a:solidFill>
                  <a:srgbClr val="FFC000"/>
                </a:solidFill>
              </a:rPr>
              <a:t>Mathematics framework:</a:t>
            </a:r>
            <a:br>
              <a:rPr lang="en-US" dirty="0" smtClean="0">
                <a:solidFill>
                  <a:srgbClr val="FFC000"/>
                </a:solidFill>
              </a:rPr>
            </a:br>
            <a:r>
              <a:rPr lang="en-US" dirty="0" smtClean="0"/>
              <a:t>A Review of MENTAL MATH</a:t>
            </a:r>
            <a:endParaRPr lang="en-US" dirty="0"/>
          </a:p>
        </p:txBody>
      </p:sp>
    </p:spTree>
    <p:extLst>
      <p:ext uri="{BB962C8B-B14F-4D97-AF65-F5344CB8AC3E}">
        <p14:creationId xmlns:p14="http://schemas.microsoft.com/office/powerpoint/2010/main" val="201840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Mental Math: </a:t>
            </a:r>
            <a:r>
              <a:rPr lang="en-US" sz="3400" dirty="0" smtClean="0">
                <a:solidFill>
                  <a:srgbClr val="FFC000"/>
                </a:solidFill>
                <a:latin typeface="Cambria" pitchFamily="18" charset="0"/>
              </a:rPr>
              <a:t>District Expectation</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457200" y="1949670"/>
            <a:ext cx="8229600" cy="2819400"/>
          </a:xfrm>
        </p:spPr>
        <p:txBody>
          <a:bodyPr>
            <a:normAutofit/>
          </a:bodyPr>
          <a:lstStyle/>
          <a:p>
            <a:pPr marL="4572" indent="0" algn="ctr">
              <a:buNone/>
            </a:pPr>
            <a:r>
              <a:rPr lang="en-US" sz="4000" b="1" dirty="0" smtClean="0">
                <a:latin typeface="Cambria" pitchFamily="18" charset="0"/>
              </a:rPr>
              <a:t>ALL grade K – 5 teachers will incorporate Mental Math into their classrooms daily.</a:t>
            </a:r>
            <a:endParaRPr lang="en-US" sz="4000" dirty="0" smtClean="0">
              <a:latin typeface="Cambria" pitchFamily="18" charset="0"/>
            </a:endParaRPr>
          </a:p>
        </p:txBody>
      </p:sp>
      <p:sp>
        <p:nvSpPr>
          <p:cNvPr id="5" name="Rectangle 4"/>
          <p:cNvSpPr/>
          <p:nvPr/>
        </p:nvSpPr>
        <p:spPr>
          <a:xfrm>
            <a:off x="6574222" y="935420"/>
            <a:ext cx="2349062" cy="567559"/>
          </a:xfrm>
          <a:prstGeom prst="rect">
            <a:avLst/>
          </a:prstGeom>
          <a:solidFill>
            <a:schemeClr val="bg2">
              <a:lumMod val="20000"/>
              <a:lumOff val="80000"/>
            </a:schemeClr>
          </a:solidFill>
          <a:ln w="28575">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ysClr val="windowText" lastClr="000000"/>
                </a:solidFill>
                <a:latin typeface="Cambria" pitchFamily="18" charset="0"/>
              </a:rPr>
              <a:t>1 – 5 Minutes Daily</a:t>
            </a:r>
            <a:endParaRPr lang="en-US" dirty="0">
              <a:solidFill>
                <a:sysClr val="windowText" lastClr="000000"/>
              </a:solidFill>
              <a:latin typeface="Cambria" pitchFamily="18" charset="0"/>
            </a:endParaRPr>
          </a:p>
        </p:txBody>
      </p:sp>
    </p:spTree>
    <p:extLst>
      <p:ext uri="{BB962C8B-B14F-4D97-AF65-F5344CB8AC3E}">
        <p14:creationId xmlns:p14="http://schemas.microsoft.com/office/powerpoint/2010/main" val="174971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Mental Math: </a:t>
            </a:r>
            <a:r>
              <a:rPr lang="en-US" sz="3400" dirty="0" smtClean="0">
                <a:solidFill>
                  <a:srgbClr val="FFC000"/>
                </a:solidFill>
                <a:latin typeface="Cambria" pitchFamily="18" charset="0"/>
              </a:rPr>
              <a:t>The Purpose</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pPr marL="4572" indent="0" algn="ctr">
              <a:buNone/>
            </a:pPr>
            <a:r>
              <a:rPr lang="en-US" sz="3500" b="1" dirty="0" smtClean="0">
                <a:effectLst>
                  <a:outerShdw blurRad="38100" dist="38100" dir="2700000" algn="tl">
                    <a:srgbClr val="000000">
                      <a:alpha val="43137"/>
                    </a:srgbClr>
                  </a:outerShdw>
                </a:effectLst>
                <a:latin typeface="Cambria" pitchFamily="18" charset="0"/>
              </a:rPr>
              <a:t>What is the </a:t>
            </a:r>
            <a:r>
              <a:rPr lang="en-US" sz="3500" b="1" dirty="0">
                <a:solidFill>
                  <a:srgbClr val="FFC000"/>
                </a:solidFill>
                <a:effectLst>
                  <a:outerShdw blurRad="38100" dist="38100" dir="2700000" algn="tl">
                    <a:srgbClr val="000000">
                      <a:alpha val="43137"/>
                    </a:srgbClr>
                  </a:outerShdw>
                </a:effectLst>
                <a:latin typeface="Cambria" pitchFamily="18" charset="0"/>
              </a:rPr>
              <a:t>P</a:t>
            </a:r>
            <a:r>
              <a:rPr lang="en-US" sz="3500" b="1" dirty="0" smtClean="0">
                <a:solidFill>
                  <a:srgbClr val="FFC000"/>
                </a:solidFill>
                <a:effectLst>
                  <a:outerShdw blurRad="38100" dist="38100" dir="2700000" algn="tl">
                    <a:srgbClr val="000000">
                      <a:alpha val="43137"/>
                    </a:srgbClr>
                  </a:outerShdw>
                </a:effectLst>
                <a:latin typeface="Cambria" pitchFamily="18" charset="0"/>
              </a:rPr>
              <a:t>urpose</a:t>
            </a:r>
            <a:r>
              <a:rPr lang="en-US" sz="3500" b="1" dirty="0" smtClean="0">
                <a:effectLst>
                  <a:outerShdw blurRad="38100" dist="38100" dir="2700000" algn="tl">
                    <a:srgbClr val="000000">
                      <a:alpha val="43137"/>
                    </a:srgbClr>
                  </a:outerShdw>
                </a:effectLst>
                <a:latin typeface="Cambria" pitchFamily="18" charset="0"/>
              </a:rPr>
              <a:t> of Mental Math?</a:t>
            </a:r>
          </a:p>
          <a:p>
            <a:r>
              <a:rPr lang="en-US" sz="2400" dirty="0" smtClean="0">
                <a:latin typeface="Cambria" pitchFamily="18" charset="0"/>
              </a:rPr>
              <a:t>The purpose of Mental Math is to be able to calculate and estimate quickly, using number sense.</a:t>
            </a:r>
            <a:endParaRPr lang="en-US" sz="2400" b="1" dirty="0" smtClean="0">
              <a:latin typeface="Cambria" pitchFamily="18" charset="0"/>
            </a:endParaRPr>
          </a:p>
          <a:p>
            <a:pPr marL="4572" indent="0">
              <a:buNone/>
            </a:pPr>
            <a:endParaRPr lang="en-US" sz="2400" dirty="0" smtClean="0">
              <a:latin typeface="Cambria" pitchFamily="18" charset="0"/>
            </a:endParaRPr>
          </a:p>
        </p:txBody>
      </p:sp>
    </p:spTree>
    <p:extLst>
      <p:ext uri="{BB962C8B-B14F-4D97-AF65-F5344CB8AC3E}">
        <p14:creationId xmlns:p14="http://schemas.microsoft.com/office/powerpoint/2010/main" val="14502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2166938"/>
            <a:ext cx="8715375" cy="754062"/>
          </a:xfrm>
        </p:spPr>
        <p:txBody>
          <a:bodyPr>
            <a:noAutofit/>
          </a:bodyPr>
          <a:lstStyle/>
          <a:p>
            <a:r>
              <a:rPr lang="en-US" sz="6000" dirty="0" smtClean="0"/>
              <a:t>Welcome and Introductions</a:t>
            </a:r>
            <a:endParaRPr lang="en-US" sz="6000" dirty="0"/>
          </a:p>
        </p:txBody>
      </p:sp>
    </p:spTree>
    <p:extLst>
      <p:ext uri="{BB962C8B-B14F-4D97-AF65-F5344CB8AC3E}">
        <p14:creationId xmlns:p14="http://schemas.microsoft.com/office/powerpoint/2010/main" val="32516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Mental Math: </a:t>
            </a:r>
            <a:r>
              <a:rPr lang="en-US" sz="3400" dirty="0" smtClean="0">
                <a:solidFill>
                  <a:srgbClr val="FFC000"/>
                </a:solidFill>
                <a:latin typeface="Cambria" pitchFamily="18" charset="0"/>
              </a:rPr>
              <a:t>The Logistics</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r>
              <a:rPr lang="en-US" sz="2400" dirty="0" smtClean="0">
                <a:latin typeface="Cambria" pitchFamily="18" charset="0"/>
              </a:rPr>
              <a:t>The problems used should be multi-step.</a:t>
            </a:r>
          </a:p>
          <a:p>
            <a:r>
              <a:rPr lang="en-US" sz="2400" dirty="0" smtClean="0">
                <a:latin typeface="Cambria" pitchFamily="18" charset="0"/>
              </a:rPr>
              <a:t>The problems need to be aligned to the current unit of study.</a:t>
            </a:r>
          </a:p>
          <a:p>
            <a:r>
              <a:rPr lang="en-US" sz="2400" dirty="0" smtClean="0">
                <a:latin typeface="Cambria" pitchFamily="18" charset="0"/>
              </a:rPr>
              <a:t>Mental Math should be quick (3 – 5 problems daily).</a:t>
            </a:r>
          </a:p>
          <a:p>
            <a:r>
              <a:rPr lang="en-US" sz="2400" dirty="0" smtClean="0">
                <a:latin typeface="Cambria" pitchFamily="18" charset="0"/>
              </a:rPr>
              <a:t>It can be completed any time throughout the school day and does not need to be done during the math block. </a:t>
            </a:r>
          </a:p>
          <a:p>
            <a:r>
              <a:rPr lang="en-US" sz="2400" dirty="0" smtClean="0">
                <a:latin typeface="Cambria" pitchFamily="18" charset="0"/>
              </a:rPr>
              <a:t>Mental math can be completed during a transition period, but it is helpful when students can write down their answers. </a:t>
            </a:r>
          </a:p>
          <a:p>
            <a:r>
              <a:rPr lang="en-US" sz="2400" dirty="0" smtClean="0">
                <a:latin typeface="Cambria" pitchFamily="18" charset="0"/>
              </a:rPr>
              <a:t>Many teachers have “Mental </a:t>
            </a:r>
            <a:r>
              <a:rPr lang="en-US" sz="2400" dirty="0">
                <a:latin typeface="Cambria" pitchFamily="18" charset="0"/>
              </a:rPr>
              <a:t>M</a:t>
            </a:r>
            <a:r>
              <a:rPr lang="en-US" sz="2400" dirty="0" smtClean="0">
                <a:latin typeface="Cambria" pitchFamily="18" charset="0"/>
              </a:rPr>
              <a:t>ath Time” for 2 minutes right after Daily Math Review. </a:t>
            </a:r>
          </a:p>
          <a:p>
            <a:pPr marL="4572" indent="0">
              <a:buNone/>
            </a:pPr>
            <a:endParaRPr lang="en-US" sz="2400" dirty="0" smtClean="0">
              <a:latin typeface="Cambria" pitchFamily="18" charset="0"/>
            </a:endParaRPr>
          </a:p>
        </p:txBody>
      </p:sp>
    </p:spTree>
    <p:extLst>
      <p:ext uri="{BB962C8B-B14F-4D97-AF65-F5344CB8AC3E}">
        <p14:creationId xmlns:p14="http://schemas.microsoft.com/office/powerpoint/2010/main" val="34906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Mental Math: </a:t>
            </a:r>
            <a:r>
              <a:rPr lang="en-US" sz="3400" dirty="0" smtClean="0">
                <a:solidFill>
                  <a:srgbClr val="FFC000"/>
                </a:solidFill>
                <a:latin typeface="Cambria" pitchFamily="18" charset="0"/>
              </a:rPr>
              <a:t>Resources</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371600"/>
            <a:ext cx="8839200" cy="4800600"/>
          </a:xfrm>
        </p:spPr>
        <p:txBody>
          <a:bodyPr>
            <a:normAutofit/>
          </a:bodyPr>
          <a:lstStyle/>
          <a:p>
            <a:pPr marL="4572" indent="0" algn="ctr">
              <a:buNone/>
            </a:pPr>
            <a:r>
              <a:rPr lang="en-US" sz="2000" dirty="0" smtClean="0">
                <a:latin typeface="Cambria" pitchFamily="18" charset="0"/>
              </a:rPr>
              <a:t>The Elementary Math Website has resources available for Mental Math:</a:t>
            </a:r>
          </a:p>
          <a:p>
            <a:pPr marL="4572" indent="0" algn="ctr">
              <a:buNone/>
            </a:pPr>
            <a:r>
              <a:rPr lang="en-US" sz="2000" dirty="0" smtClean="0">
                <a:latin typeface="Cambria" pitchFamily="18" charset="0"/>
                <a:hlinkClick r:id="rId3"/>
              </a:rPr>
              <a:t>http://elementarymath.dmschools.org/</a:t>
            </a:r>
            <a:endParaRPr lang="en-US" sz="2000" dirty="0" smtClean="0">
              <a:latin typeface="Cambria"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71" y="2362200"/>
            <a:ext cx="7864929" cy="3810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5612524" y="3276600"/>
            <a:ext cx="1219200" cy="3048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12524" y="4267200"/>
            <a:ext cx="1219200" cy="304800"/>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63104" y="4861034"/>
            <a:ext cx="1219200" cy="320566"/>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74" y="2304094"/>
            <a:ext cx="8493579" cy="372714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052848" y="3105834"/>
            <a:ext cx="3710152" cy="646331"/>
          </a:xfrm>
          <a:prstGeom prst="rect">
            <a:avLst/>
          </a:prstGeom>
          <a:solidFill>
            <a:schemeClr val="accent2">
              <a:lumMod val="40000"/>
              <a:lumOff val="60000"/>
            </a:schemeClr>
          </a:solidFill>
          <a:ln w="76200">
            <a:solidFill>
              <a:schemeClr val="tx1"/>
            </a:solidFill>
          </a:ln>
        </p:spPr>
        <p:txBody>
          <a:bodyPr wrap="square" rtlCol="0">
            <a:spAutoFit/>
          </a:bodyPr>
          <a:lstStyle/>
          <a:p>
            <a:pPr algn="ctr"/>
            <a:r>
              <a:rPr lang="en-US" dirty="0" smtClean="0">
                <a:latin typeface="Cambria" pitchFamily="18" charset="0"/>
              </a:rPr>
              <a:t>Question Banks</a:t>
            </a:r>
          </a:p>
          <a:p>
            <a:pPr algn="ctr"/>
            <a:r>
              <a:rPr lang="en-US" dirty="0" smtClean="0">
                <a:latin typeface="Cambria" pitchFamily="18" charset="0"/>
              </a:rPr>
              <a:t>Recording Form</a:t>
            </a:r>
            <a:endParaRPr lang="en-US" dirty="0">
              <a:latin typeface="Cambria" pitchFamily="18" charset="0"/>
            </a:endParaRPr>
          </a:p>
        </p:txBody>
      </p:sp>
    </p:spTree>
    <p:extLst>
      <p:ext uri="{BB962C8B-B14F-4D97-AF65-F5344CB8AC3E}">
        <p14:creationId xmlns:p14="http://schemas.microsoft.com/office/powerpoint/2010/main" val="3748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534400" cy="1362075"/>
          </a:xfrm>
        </p:spPr>
        <p:txBody>
          <a:bodyPr>
            <a:noAutofit/>
          </a:bodyPr>
          <a:lstStyle/>
          <a:p>
            <a:r>
              <a:rPr lang="en-US" dirty="0" smtClean="0">
                <a:solidFill>
                  <a:srgbClr val="FFC000"/>
                </a:solidFill>
              </a:rPr>
              <a:t>Mathematics framework:</a:t>
            </a:r>
            <a:br>
              <a:rPr lang="en-US" dirty="0" smtClean="0">
                <a:solidFill>
                  <a:srgbClr val="FFC000"/>
                </a:solidFill>
              </a:rPr>
            </a:br>
            <a:r>
              <a:rPr lang="en-US" dirty="0" smtClean="0"/>
              <a:t>Core Instruction</a:t>
            </a:r>
            <a:br>
              <a:rPr lang="en-US" dirty="0" smtClean="0"/>
            </a:br>
            <a:endParaRPr lang="en-US" dirty="0"/>
          </a:p>
        </p:txBody>
      </p:sp>
    </p:spTree>
    <p:extLst>
      <p:ext uri="{BB962C8B-B14F-4D97-AF65-F5344CB8AC3E}">
        <p14:creationId xmlns:p14="http://schemas.microsoft.com/office/powerpoint/2010/main" val="146909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Core Instruction: </a:t>
            </a:r>
            <a:r>
              <a:rPr lang="en-US" sz="3400" dirty="0" smtClean="0">
                <a:solidFill>
                  <a:srgbClr val="FFC000"/>
                </a:solidFill>
                <a:latin typeface="Cambria" pitchFamily="18" charset="0"/>
              </a:rPr>
              <a:t>The Logistics</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r>
              <a:rPr lang="en-US" sz="2400" dirty="0" smtClean="0">
                <a:latin typeface="Cambria" pitchFamily="18" charset="0"/>
              </a:rPr>
              <a:t>The Iowa Core outlines a need for </a:t>
            </a:r>
            <a:r>
              <a:rPr lang="en-US" sz="2400" u="sng" dirty="0" smtClean="0">
                <a:latin typeface="Cambria" pitchFamily="18" charset="0"/>
              </a:rPr>
              <a:t>balance</a:t>
            </a:r>
            <a:r>
              <a:rPr lang="en-US" sz="2400" dirty="0" smtClean="0">
                <a:latin typeface="Cambria" pitchFamily="18" charset="0"/>
              </a:rPr>
              <a:t> between </a:t>
            </a:r>
            <a:r>
              <a:rPr lang="en-US" sz="2400" b="1" dirty="0" smtClean="0">
                <a:latin typeface="Cambria" pitchFamily="18" charset="0"/>
              </a:rPr>
              <a:t>Conceptual Understanding, Procedural Knowledge, and Applications.</a:t>
            </a:r>
          </a:p>
          <a:p>
            <a:r>
              <a:rPr lang="en-US" sz="2400" dirty="0" smtClean="0">
                <a:latin typeface="Cambria" pitchFamily="18" charset="0"/>
              </a:rPr>
              <a:t>The Curriculum Guides indicate where the focus should be within each standard. </a:t>
            </a:r>
          </a:p>
          <a:p>
            <a:pPr marL="4572" indent="0">
              <a:buNone/>
            </a:pPr>
            <a:endParaRPr lang="en-US" sz="2400" dirty="0" smtClean="0">
              <a:latin typeface="Cambria" pitchFamily="18" charset="0"/>
            </a:endParaRPr>
          </a:p>
        </p:txBody>
      </p:sp>
      <p:pic>
        <p:nvPicPr>
          <p:cNvPr id="3074" name="Picture 2" descr="http://images.marapets.com/toolbo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1" y="3195088"/>
            <a:ext cx="3223233" cy="290091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316560" y="4966138"/>
            <a:ext cx="1097786" cy="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4540470" y="3950475"/>
            <a:ext cx="4451130" cy="2031325"/>
          </a:xfrm>
          <a:prstGeom prst="rect">
            <a:avLst/>
          </a:prstGeom>
          <a:noFill/>
          <a:ln w="28575">
            <a:solidFill>
              <a:schemeClr val="tx1"/>
            </a:solidFill>
            <a:prstDash val="sysDash"/>
          </a:ln>
        </p:spPr>
        <p:txBody>
          <a:bodyPr wrap="square" rtlCol="0">
            <a:spAutoFit/>
          </a:bodyPr>
          <a:lstStyle/>
          <a:p>
            <a:pPr marL="285750" indent="-285750">
              <a:buFont typeface="Arial" pitchFamily="34" charset="0"/>
              <a:buChar char="•"/>
            </a:pPr>
            <a:r>
              <a:rPr lang="en-US" dirty="0" smtClean="0">
                <a:latin typeface="Cambria" pitchFamily="18" charset="0"/>
              </a:rPr>
              <a:t>Curriculum Guides</a:t>
            </a:r>
          </a:p>
          <a:p>
            <a:pPr marL="285750" indent="-285750">
              <a:buFont typeface="Arial" pitchFamily="34" charset="0"/>
              <a:buChar char="•"/>
            </a:pPr>
            <a:r>
              <a:rPr lang="en-US" dirty="0" smtClean="0">
                <a:latin typeface="Cambria" pitchFamily="18" charset="0"/>
              </a:rPr>
              <a:t>Assessments</a:t>
            </a:r>
          </a:p>
          <a:p>
            <a:pPr marL="285750" indent="-285750">
              <a:buFont typeface="Arial" pitchFamily="34" charset="0"/>
              <a:buChar char="•"/>
            </a:pPr>
            <a:r>
              <a:rPr lang="en-US" dirty="0" smtClean="0">
                <a:latin typeface="Cambria" pitchFamily="18" charset="0"/>
              </a:rPr>
              <a:t>Expressions </a:t>
            </a:r>
          </a:p>
          <a:p>
            <a:pPr marL="285750" indent="-285750">
              <a:buFont typeface="Arial" pitchFamily="34" charset="0"/>
              <a:buChar char="•"/>
            </a:pPr>
            <a:r>
              <a:rPr lang="en-US" dirty="0" smtClean="0">
                <a:latin typeface="Cambria" pitchFamily="18" charset="0"/>
              </a:rPr>
              <a:t>Investigations</a:t>
            </a:r>
          </a:p>
          <a:p>
            <a:pPr marL="285750" indent="-285750">
              <a:buFont typeface="Arial" pitchFamily="34" charset="0"/>
              <a:buChar char="•"/>
            </a:pPr>
            <a:r>
              <a:rPr lang="en-US" dirty="0" smtClean="0">
                <a:latin typeface="Cambria" pitchFamily="18" charset="0"/>
              </a:rPr>
              <a:t>CGI</a:t>
            </a:r>
          </a:p>
          <a:p>
            <a:pPr marL="285750" indent="-285750">
              <a:buFont typeface="Arial" pitchFamily="34" charset="0"/>
              <a:buChar char="•"/>
            </a:pPr>
            <a:r>
              <a:rPr lang="en-US" dirty="0" smtClean="0">
                <a:latin typeface="Cambria" pitchFamily="18" charset="0"/>
              </a:rPr>
              <a:t>Fact Strategies (O’Connell + </a:t>
            </a:r>
            <a:r>
              <a:rPr lang="en-US" dirty="0" err="1" smtClean="0">
                <a:latin typeface="Cambria" pitchFamily="18" charset="0"/>
              </a:rPr>
              <a:t>Fastt</a:t>
            </a:r>
            <a:r>
              <a:rPr lang="en-US" dirty="0" smtClean="0">
                <a:latin typeface="Cambria" pitchFamily="18" charset="0"/>
              </a:rPr>
              <a:t> Math)</a:t>
            </a:r>
          </a:p>
          <a:p>
            <a:pPr marL="285750" indent="-285750">
              <a:buFont typeface="Arial" pitchFamily="34" charset="0"/>
              <a:buChar char="•"/>
            </a:pPr>
            <a:r>
              <a:rPr lang="en-US" dirty="0" smtClean="0">
                <a:latin typeface="Cambria" pitchFamily="18" charset="0"/>
              </a:rPr>
              <a:t>SMI + Quantiles.com</a:t>
            </a:r>
          </a:p>
        </p:txBody>
      </p:sp>
    </p:spTree>
    <p:extLst>
      <p:ext uri="{BB962C8B-B14F-4D97-AF65-F5344CB8AC3E}">
        <p14:creationId xmlns:p14="http://schemas.microsoft.com/office/powerpoint/2010/main" val="42887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Core Instruction: </a:t>
            </a:r>
            <a:r>
              <a:rPr lang="en-US" sz="3400" dirty="0" smtClean="0">
                <a:solidFill>
                  <a:srgbClr val="FFC000"/>
                </a:solidFill>
                <a:latin typeface="Cambria" pitchFamily="18" charset="0"/>
              </a:rPr>
              <a:t>The Logistics</a:t>
            </a:r>
            <a:endParaRPr lang="en-US" sz="3400" b="1" dirty="0">
              <a:solidFill>
                <a:srgbClr val="FFC000"/>
              </a:solidFill>
              <a:latin typeface="Cambria" pitchFamily="18" charset="0"/>
            </a:endParaRPr>
          </a:p>
        </p:txBody>
      </p:sp>
      <p:pic>
        <p:nvPicPr>
          <p:cNvPr id="3074" name="Picture 2" descr="http://images.marapets.com/toolbo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224" y="1528825"/>
            <a:ext cx="1611617" cy="145045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095841" y="2236090"/>
            <a:ext cx="1318503" cy="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4595647" y="1594286"/>
            <a:ext cx="3074275" cy="1384995"/>
          </a:xfrm>
          <a:prstGeom prst="rect">
            <a:avLst/>
          </a:prstGeom>
          <a:noFill/>
          <a:ln w="28575">
            <a:solidFill>
              <a:schemeClr val="tx1"/>
            </a:solidFill>
            <a:prstDash val="sysDash"/>
          </a:ln>
        </p:spPr>
        <p:txBody>
          <a:bodyPr wrap="square" rtlCol="0">
            <a:spAutoFit/>
          </a:bodyPr>
          <a:lstStyle/>
          <a:p>
            <a:pPr marL="285750" indent="-285750">
              <a:buFont typeface="Arial" pitchFamily="34" charset="0"/>
              <a:buChar char="•"/>
            </a:pPr>
            <a:r>
              <a:rPr lang="en-US" sz="1200" dirty="0" smtClean="0">
                <a:latin typeface="Cambria" pitchFamily="18" charset="0"/>
              </a:rPr>
              <a:t>Curriculum Guides</a:t>
            </a:r>
          </a:p>
          <a:p>
            <a:pPr marL="285750" indent="-285750">
              <a:buFont typeface="Arial" pitchFamily="34" charset="0"/>
              <a:buChar char="•"/>
            </a:pPr>
            <a:r>
              <a:rPr lang="en-US" sz="1200" dirty="0" smtClean="0">
                <a:latin typeface="Cambria" pitchFamily="18" charset="0"/>
              </a:rPr>
              <a:t>Assessments</a:t>
            </a:r>
          </a:p>
          <a:p>
            <a:pPr marL="285750" indent="-285750">
              <a:buFont typeface="Arial" pitchFamily="34" charset="0"/>
              <a:buChar char="•"/>
            </a:pPr>
            <a:r>
              <a:rPr lang="en-US" sz="1200" dirty="0" smtClean="0">
                <a:latin typeface="Cambria" pitchFamily="18" charset="0"/>
              </a:rPr>
              <a:t>Expressions </a:t>
            </a:r>
          </a:p>
          <a:p>
            <a:pPr marL="285750" indent="-285750">
              <a:buFont typeface="Arial" pitchFamily="34" charset="0"/>
              <a:buChar char="•"/>
            </a:pPr>
            <a:r>
              <a:rPr lang="en-US" sz="1200" dirty="0" smtClean="0">
                <a:latin typeface="Cambria" pitchFamily="18" charset="0"/>
              </a:rPr>
              <a:t>Investigations</a:t>
            </a:r>
          </a:p>
          <a:p>
            <a:pPr marL="285750" indent="-285750">
              <a:buFont typeface="Arial" pitchFamily="34" charset="0"/>
              <a:buChar char="•"/>
            </a:pPr>
            <a:r>
              <a:rPr lang="en-US" sz="1200" dirty="0" smtClean="0">
                <a:latin typeface="Cambria" pitchFamily="18" charset="0"/>
              </a:rPr>
              <a:t>CGI</a:t>
            </a:r>
          </a:p>
          <a:p>
            <a:pPr marL="285750" indent="-285750">
              <a:buFont typeface="Arial" pitchFamily="34" charset="0"/>
              <a:buChar char="•"/>
            </a:pPr>
            <a:r>
              <a:rPr lang="en-US" sz="1200" dirty="0" smtClean="0">
                <a:latin typeface="Cambria" pitchFamily="18" charset="0"/>
              </a:rPr>
              <a:t>Fact Strategies (O’Connell + </a:t>
            </a:r>
            <a:r>
              <a:rPr lang="en-US" sz="1200" dirty="0" err="1" smtClean="0">
                <a:latin typeface="Cambria" pitchFamily="18" charset="0"/>
              </a:rPr>
              <a:t>Fastt</a:t>
            </a:r>
            <a:r>
              <a:rPr lang="en-US" sz="1200" dirty="0" smtClean="0">
                <a:latin typeface="Cambria" pitchFamily="18" charset="0"/>
              </a:rPr>
              <a:t> Math)</a:t>
            </a:r>
          </a:p>
          <a:p>
            <a:pPr marL="285750" indent="-285750">
              <a:buFont typeface="Arial" pitchFamily="34" charset="0"/>
              <a:buChar char="•"/>
            </a:pPr>
            <a:r>
              <a:rPr lang="en-US" sz="1200" dirty="0" smtClean="0">
                <a:latin typeface="Cambria" pitchFamily="18" charset="0"/>
              </a:rPr>
              <a:t>SMI + Quantiles.com</a:t>
            </a:r>
          </a:p>
        </p:txBody>
      </p:sp>
      <p:sp>
        <p:nvSpPr>
          <p:cNvPr id="3" name="TextBox 2"/>
          <p:cNvSpPr txBox="1"/>
          <p:nvPr/>
        </p:nvSpPr>
        <p:spPr>
          <a:xfrm>
            <a:off x="675288" y="3342290"/>
            <a:ext cx="3518339" cy="400110"/>
          </a:xfrm>
          <a:prstGeom prst="rect">
            <a:avLst/>
          </a:prstGeom>
          <a:solidFill>
            <a:srgbClr val="FFC000"/>
          </a:solidFill>
          <a:ln w="57150">
            <a:solidFill>
              <a:schemeClr val="tx1"/>
            </a:solidFill>
          </a:ln>
        </p:spPr>
        <p:txBody>
          <a:bodyPr wrap="square" rtlCol="0">
            <a:spAutoFit/>
          </a:bodyPr>
          <a:lstStyle/>
          <a:p>
            <a:pPr algn="ctr"/>
            <a:r>
              <a:rPr lang="en-US" sz="2000" b="1" dirty="0" smtClean="0">
                <a:latin typeface="Cambria" pitchFamily="18" charset="0"/>
              </a:rPr>
              <a:t>Whole Group Instruction</a:t>
            </a:r>
            <a:endParaRPr lang="en-US" sz="2000" b="1" dirty="0">
              <a:latin typeface="Cambria" pitchFamily="18" charset="0"/>
            </a:endParaRPr>
          </a:p>
        </p:txBody>
      </p:sp>
      <p:sp>
        <p:nvSpPr>
          <p:cNvPr id="10" name="TextBox 9"/>
          <p:cNvSpPr txBox="1"/>
          <p:nvPr/>
        </p:nvSpPr>
        <p:spPr>
          <a:xfrm>
            <a:off x="675288" y="3994216"/>
            <a:ext cx="7840719" cy="1323439"/>
          </a:xfrm>
          <a:prstGeom prst="rect">
            <a:avLst/>
          </a:prstGeom>
          <a:noFill/>
          <a:ln w="28575">
            <a:solidFill>
              <a:schemeClr val="tx1"/>
            </a:solidFill>
            <a:prstDash val="solid"/>
          </a:ln>
        </p:spPr>
        <p:txBody>
          <a:bodyPr wrap="square" rtlCol="0">
            <a:spAutoFit/>
          </a:bodyPr>
          <a:lstStyle/>
          <a:p>
            <a:pPr marL="285750" indent="-285750">
              <a:buFont typeface="Arial" pitchFamily="34" charset="0"/>
              <a:buChar char="•"/>
            </a:pPr>
            <a:r>
              <a:rPr lang="en-US" sz="2000" dirty="0" smtClean="0">
                <a:latin typeface="Cambria" pitchFamily="18" charset="0"/>
              </a:rPr>
              <a:t>Focused on the Iowa Core</a:t>
            </a:r>
          </a:p>
          <a:p>
            <a:pPr marL="285750" indent="-285750">
              <a:buFont typeface="Arial" pitchFamily="34" charset="0"/>
              <a:buChar char="•"/>
            </a:pPr>
            <a:r>
              <a:rPr lang="en-US" sz="2000" dirty="0" smtClean="0">
                <a:latin typeface="Cambria" pitchFamily="18" charset="0"/>
              </a:rPr>
              <a:t>Balance of Conceptual, Procedural, and Application.</a:t>
            </a:r>
          </a:p>
          <a:p>
            <a:pPr marL="285750" indent="-285750">
              <a:buFont typeface="Arial" pitchFamily="34" charset="0"/>
              <a:buChar char="•"/>
            </a:pPr>
            <a:r>
              <a:rPr lang="en-US" sz="2000" dirty="0" smtClean="0">
                <a:latin typeface="Cambria" pitchFamily="18" charset="0"/>
              </a:rPr>
              <a:t>Incorporation of Problem Solving and the Mathematical Practice Standards.</a:t>
            </a:r>
            <a:endParaRPr lang="en-US" sz="1600" dirty="0">
              <a:latin typeface="Cambria" pitchFamily="18" charset="0"/>
            </a:endParaRPr>
          </a:p>
        </p:txBody>
      </p:sp>
      <p:sp>
        <p:nvSpPr>
          <p:cNvPr id="11" name="TextBox 10"/>
          <p:cNvSpPr txBox="1"/>
          <p:nvPr/>
        </p:nvSpPr>
        <p:spPr>
          <a:xfrm>
            <a:off x="4997669" y="3342290"/>
            <a:ext cx="3518339" cy="400110"/>
          </a:xfrm>
          <a:prstGeom prst="rect">
            <a:avLst/>
          </a:prstGeom>
          <a:solidFill>
            <a:srgbClr val="FFC000"/>
          </a:solidFill>
          <a:ln w="57150">
            <a:solidFill>
              <a:schemeClr val="tx1"/>
            </a:solidFill>
          </a:ln>
        </p:spPr>
        <p:txBody>
          <a:bodyPr wrap="square" rtlCol="0">
            <a:spAutoFit/>
          </a:bodyPr>
          <a:lstStyle/>
          <a:p>
            <a:pPr algn="ctr"/>
            <a:r>
              <a:rPr lang="en-US" sz="2000" b="1" dirty="0" smtClean="0">
                <a:latin typeface="Cambria" pitchFamily="18" charset="0"/>
              </a:rPr>
              <a:t>Small Group Instruction</a:t>
            </a:r>
            <a:endParaRPr lang="en-US" sz="2000" b="1" dirty="0">
              <a:latin typeface="Cambria" pitchFamily="18" charset="0"/>
            </a:endParaRPr>
          </a:p>
        </p:txBody>
      </p:sp>
    </p:spTree>
    <p:extLst>
      <p:ext uri="{BB962C8B-B14F-4D97-AF65-F5344CB8AC3E}">
        <p14:creationId xmlns:p14="http://schemas.microsoft.com/office/powerpoint/2010/main" val="365202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534400" cy="1362075"/>
          </a:xfrm>
        </p:spPr>
        <p:txBody>
          <a:bodyPr>
            <a:noAutofit/>
          </a:bodyPr>
          <a:lstStyle/>
          <a:p>
            <a:r>
              <a:rPr lang="en-US" dirty="0" smtClean="0">
                <a:solidFill>
                  <a:srgbClr val="FFC000"/>
                </a:solidFill>
              </a:rPr>
              <a:t>Mathematics framework:</a:t>
            </a:r>
            <a:br>
              <a:rPr lang="en-US" dirty="0" smtClean="0">
                <a:solidFill>
                  <a:srgbClr val="FFC000"/>
                </a:solidFill>
              </a:rPr>
            </a:br>
            <a:r>
              <a:rPr lang="en-US" dirty="0" smtClean="0"/>
              <a:t>The Math Block</a:t>
            </a:r>
            <a:br>
              <a:rPr lang="en-US" dirty="0" smtClean="0"/>
            </a:br>
            <a:endParaRPr lang="en-US" dirty="0"/>
          </a:p>
        </p:txBody>
      </p:sp>
    </p:spTree>
    <p:extLst>
      <p:ext uri="{BB962C8B-B14F-4D97-AF65-F5344CB8AC3E}">
        <p14:creationId xmlns:p14="http://schemas.microsoft.com/office/powerpoint/2010/main" val="11947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Math Framework: </a:t>
            </a:r>
            <a:r>
              <a:rPr lang="en-US" sz="3400" dirty="0" smtClean="0">
                <a:solidFill>
                  <a:srgbClr val="FFC000"/>
                </a:solidFill>
                <a:latin typeface="Cambria" pitchFamily="18" charset="0"/>
              </a:rPr>
              <a:t>The Math Block</a:t>
            </a:r>
            <a:br>
              <a:rPr lang="en-US" sz="3400" dirty="0" smtClean="0">
                <a:solidFill>
                  <a:srgbClr val="FFC000"/>
                </a:solidFill>
                <a:latin typeface="Cambria" pitchFamily="18" charset="0"/>
              </a:rPr>
            </a:br>
            <a:r>
              <a:rPr lang="en-US" sz="2800" dirty="0" smtClean="0">
                <a:solidFill>
                  <a:srgbClr val="FFC000"/>
                </a:solidFill>
                <a:latin typeface="Cambria" pitchFamily="18" charset="0"/>
              </a:rPr>
              <a:t>60 – 90 minutes daily</a:t>
            </a:r>
            <a:endParaRPr lang="en-US" sz="2800" b="1" dirty="0">
              <a:solidFill>
                <a:srgbClr val="FFC000"/>
              </a:solidFill>
              <a:latin typeface="Cambria" pitchFamily="18" charset="0"/>
            </a:endParaRPr>
          </a:p>
        </p:txBody>
      </p:sp>
      <p:sp>
        <p:nvSpPr>
          <p:cNvPr id="4" name="Rectangle 3"/>
          <p:cNvSpPr/>
          <p:nvPr/>
        </p:nvSpPr>
        <p:spPr>
          <a:xfrm>
            <a:off x="173421" y="1476703"/>
            <a:ext cx="2117834"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Daily Math Review</a:t>
            </a:r>
            <a:endParaRPr lang="en-US" sz="1400" dirty="0" smtClean="0">
              <a:solidFill>
                <a:schemeClr val="tx1"/>
              </a:solidFill>
              <a:latin typeface="Tempus Sans ITC" pitchFamily="82" charset="0"/>
            </a:endParaRPr>
          </a:p>
        </p:txBody>
      </p:sp>
      <p:sp>
        <p:nvSpPr>
          <p:cNvPr id="10" name="Rectangle 9"/>
          <p:cNvSpPr/>
          <p:nvPr/>
        </p:nvSpPr>
        <p:spPr>
          <a:xfrm>
            <a:off x="173421" y="3084786"/>
            <a:ext cx="2117834"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Whole Group Instruction</a:t>
            </a:r>
            <a:endParaRPr lang="en-US" sz="1400" dirty="0" smtClean="0">
              <a:solidFill>
                <a:schemeClr val="tx1"/>
              </a:solidFill>
              <a:latin typeface="Tempus Sans ITC" pitchFamily="82" charset="0"/>
            </a:endParaRPr>
          </a:p>
        </p:txBody>
      </p:sp>
      <p:sp>
        <p:nvSpPr>
          <p:cNvPr id="12" name="Rectangle 11"/>
          <p:cNvSpPr/>
          <p:nvPr/>
        </p:nvSpPr>
        <p:spPr>
          <a:xfrm>
            <a:off x="173421" y="3888827"/>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Small </a:t>
            </a:r>
            <a:r>
              <a:rPr lang="en-US" dirty="0">
                <a:solidFill>
                  <a:schemeClr val="tx1"/>
                </a:solidFill>
                <a:latin typeface="Tempus Sans ITC" pitchFamily="82" charset="0"/>
              </a:rPr>
              <a:t>Group Instruction</a:t>
            </a:r>
          </a:p>
        </p:txBody>
      </p:sp>
      <p:sp>
        <p:nvSpPr>
          <p:cNvPr id="15" name="Rectangle 14"/>
          <p:cNvSpPr/>
          <p:nvPr/>
        </p:nvSpPr>
        <p:spPr>
          <a:xfrm>
            <a:off x="173422" y="4710476"/>
            <a:ext cx="2117833"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Fact Fluency Practice</a:t>
            </a:r>
            <a:endParaRPr lang="en-US" sz="1400" dirty="0" smtClean="0">
              <a:solidFill>
                <a:schemeClr val="tx1"/>
              </a:solidFill>
              <a:latin typeface="Tempus Sans ITC" pitchFamily="82" charset="0"/>
            </a:endParaRPr>
          </a:p>
        </p:txBody>
      </p:sp>
      <p:sp>
        <p:nvSpPr>
          <p:cNvPr id="14" name="Rectangle 13"/>
          <p:cNvSpPr/>
          <p:nvPr/>
        </p:nvSpPr>
        <p:spPr>
          <a:xfrm>
            <a:off x="173421" y="2280744"/>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Mental Math</a:t>
            </a:r>
            <a:endParaRPr lang="en-US" sz="1400" dirty="0" smtClean="0">
              <a:solidFill>
                <a:schemeClr val="tx1"/>
              </a:solidFill>
              <a:latin typeface="Tempus Sans ITC" pitchFamily="82" charset="0"/>
            </a:endParaRPr>
          </a:p>
        </p:txBody>
      </p:sp>
      <p:cxnSp>
        <p:nvCxnSpPr>
          <p:cNvPr id="3" name="Straight Connector 2"/>
          <p:cNvCxnSpPr/>
          <p:nvPr/>
        </p:nvCxnSpPr>
        <p:spPr>
          <a:xfrm>
            <a:off x="2774731" y="1476703"/>
            <a:ext cx="0" cy="3843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585544" y="1476703"/>
            <a:ext cx="3783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64523" y="5320076"/>
            <a:ext cx="378373"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942896" y="3079530"/>
            <a:ext cx="1245476"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ambria" pitchFamily="18" charset="0"/>
              </a:rPr>
              <a:t>60 - 90 minutes</a:t>
            </a:r>
            <a:endParaRPr lang="en-US" dirty="0">
              <a:solidFill>
                <a:schemeClr val="tx1"/>
              </a:solidFill>
              <a:latin typeface="Cambria" pitchFamily="18" charset="0"/>
            </a:endParaRPr>
          </a:p>
        </p:txBody>
      </p:sp>
      <p:sp>
        <p:nvSpPr>
          <p:cNvPr id="20" name="TextBox 19"/>
          <p:cNvSpPr txBox="1"/>
          <p:nvPr/>
        </p:nvSpPr>
        <p:spPr>
          <a:xfrm>
            <a:off x="4666591" y="2859780"/>
            <a:ext cx="4096407" cy="1077218"/>
          </a:xfrm>
          <a:prstGeom prst="rect">
            <a:avLst/>
          </a:prstGeom>
          <a:noFill/>
        </p:spPr>
        <p:txBody>
          <a:bodyPr wrap="square" rtlCol="0">
            <a:spAutoFit/>
          </a:bodyPr>
          <a:lstStyle/>
          <a:p>
            <a:pPr algn="ctr"/>
            <a:r>
              <a:rPr lang="en-US" sz="3200" dirty="0" smtClean="0">
                <a:latin typeface="Cambria" pitchFamily="18" charset="0"/>
              </a:rPr>
              <a:t>How do I fit it all in one math block?</a:t>
            </a:r>
            <a:endParaRPr lang="en-US" sz="3200" dirty="0">
              <a:latin typeface="Cambria" pitchFamily="18" charset="0"/>
            </a:endParaRPr>
          </a:p>
        </p:txBody>
      </p:sp>
    </p:spTree>
    <p:extLst>
      <p:ext uri="{BB962C8B-B14F-4D97-AF65-F5344CB8AC3E}">
        <p14:creationId xmlns:p14="http://schemas.microsoft.com/office/powerpoint/2010/main" val="27288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Math Framework: </a:t>
            </a:r>
            <a:r>
              <a:rPr lang="en-US" sz="3400" dirty="0" smtClean="0">
                <a:solidFill>
                  <a:srgbClr val="FFC000"/>
                </a:solidFill>
                <a:latin typeface="Cambria" pitchFamily="18" charset="0"/>
              </a:rPr>
              <a:t>The Math Block</a:t>
            </a:r>
            <a:br>
              <a:rPr lang="en-US" sz="3400" dirty="0" smtClean="0">
                <a:solidFill>
                  <a:srgbClr val="FFC000"/>
                </a:solidFill>
                <a:latin typeface="Cambria" pitchFamily="18" charset="0"/>
              </a:rPr>
            </a:br>
            <a:r>
              <a:rPr lang="en-US" sz="2800" dirty="0" smtClean="0">
                <a:solidFill>
                  <a:srgbClr val="FFC000"/>
                </a:solidFill>
                <a:latin typeface="Cambria" pitchFamily="18" charset="0"/>
              </a:rPr>
              <a:t>60 – 90 minutes daily</a:t>
            </a:r>
            <a:endParaRPr lang="en-US" sz="2800" b="1" dirty="0">
              <a:solidFill>
                <a:srgbClr val="FFC000"/>
              </a:solidFill>
              <a:latin typeface="Cambria" pitchFamily="18" charset="0"/>
            </a:endParaRPr>
          </a:p>
        </p:txBody>
      </p:sp>
      <p:sp>
        <p:nvSpPr>
          <p:cNvPr id="4" name="Rectangle 3"/>
          <p:cNvSpPr/>
          <p:nvPr/>
        </p:nvSpPr>
        <p:spPr>
          <a:xfrm>
            <a:off x="178677" y="1529252"/>
            <a:ext cx="2117834"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Daily Math Review</a:t>
            </a:r>
            <a:endParaRPr lang="en-US" sz="1400" dirty="0" smtClean="0">
              <a:solidFill>
                <a:schemeClr val="tx1"/>
              </a:solidFill>
              <a:latin typeface="Tempus Sans ITC" pitchFamily="82" charset="0"/>
            </a:endParaRPr>
          </a:p>
        </p:txBody>
      </p:sp>
      <p:sp>
        <p:nvSpPr>
          <p:cNvPr id="10" name="Rectangle 9"/>
          <p:cNvSpPr/>
          <p:nvPr/>
        </p:nvSpPr>
        <p:spPr>
          <a:xfrm>
            <a:off x="3599793" y="1518743"/>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Core Instruction</a:t>
            </a:r>
            <a:endParaRPr lang="en-US" sz="1400" dirty="0" smtClean="0">
              <a:solidFill>
                <a:schemeClr val="tx1"/>
              </a:solidFill>
              <a:latin typeface="Tempus Sans ITC" pitchFamily="82" charset="0"/>
            </a:endParaRPr>
          </a:p>
        </p:txBody>
      </p:sp>
      <p:sp>
        <p:nvSpPr>
          <p:cNvPr id="12" name="Rectangle 11"/>
          <p:cNvSpPr/>
          <p:nvPr/>
        </p:nvSpPr>
        <p:spPr>
          <a:xfrm>
            <a:off x="2540876" y="2128343"/>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Whole </a:t>
            </a:r>
            <a:r>
              <a:rPr lang="en-US" dirty="0">
                <a:solidFill>
                  <a:schemeClr val="tx1"/>
                </a:solidFill>
                <a:latin typeface="Tempus Sans ITC" pitchFamily="82" charset="0"/>
              </a:rPr>
              <a:t>Group Instruction</a:t>
            </a:r>
          </a:p>
        </p:txBody>
      </p:sp>
      <p:sp>
        <p:nvSpPr>
          <p:cNvPr id="15" name="Rectangle 14"/>
          <p:cNvSpPr/>
          <p:nvPr/>
        </p:nvSpPr>
        <p:spPr>
          <a:xfrm>
            <a:off x="7173310" y="1529252"/>
            <a:ext cx="1844566"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Fact Fluency Practice</a:t>
            </a:r>
            <a:endParaRPr lang="en-US" sz="1400" dirty="0" smtClean="0">
              <a:solidFill>
                <a:schemeClr val="tx1"/>
              </a:solidFill>
              <a:latin typeface="Tempus Sans ITC" pitchFamily="82" charset="0"/>
            </a:endParaRPr>
          </a:p>
        </p:txBody>
      </p:sp>
      <p:sp>
        <p:nvSpPr>
          <p:cNvPr id="14" name="Rectangle 13"/>
          <p:cNvSpPr/>
          <p:nvPr/>
        </p:nvSpPr>
        <p:spPr>
          <a:xfrm>
            <a:off x="178677" y="2138852"/>
            <a:ext cx="2117834" cy="609600"/>
          </a:xfrm>
          <a:prstGeom prst="rect">
            <a:avLst/>
          </a:prstGeom>
          <a:solidFill>
            <a:schemeClr val="bg1"/>
          </a:solid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Mental Math</a:t>
            </a:r>
            <a:endParaRPr lang="en-US" sz="1400" dirty="0" smtClean="0">
              <a:solidFill>
                <a:schemeClr val="tx1"/>
              </a:solidFill>
              <a:latin typeface="Tempus Sans ITC" pitchFamily="82" charset="0"/>
            </a:endParaRPr>
          </a:p>
        </p:txBody>
      </p:sp>
      <p:sp>
        <p:nvSpPr>
          <p:cNvPr id="13" name="Rectangle 12"/>
          <p:cNvSpPr/>
          <p:nvPr/>
        </p:nvSpPr>
        <p:spPr>
          <a:xfrm>
            <a:off x="4671847" y="2128343"/>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Small </a:t>
            </a:r>
            <a:r>
              <a:rPr lang="en-US" dirty="0">
                <a:solidFill>
                  <a:schemeClr val="tx1"/>
                </a:solidFill>
                <a:latin typeface="Tempus Sans ITC" pitchFamily="82" charset="0"/>
              </a:rPr>
              <a:t>Group Instruction</a:t>
            </a:r>
          </a:p>
        </p:txBody>
      </p:sp>
      <p:sp>
        <p:nvSpPr>
          <p:cNvPr id="2" name="TextBox 1"/>
          <p:cNvSpPr txBox="1"/>
          <p:nvPr/>
        </p:nvSpPr>
        <p:spPr>
          <a:xfrm>
            <a:off x="2540874" y="2885089"/>
            <a:ext cx="2130973" cy="2308324"/>
          </a:xfrm>
          <a:prstGeom prst="rect">
            <a:avLst/>
          </a:prstGeom>
          <a:noFill/>
        </p:spPr>
        <p:txBody>
          <a:bodyPr wrap="square" rtlCol="0">
            <a:spAutoFit/>
          </a:bodyPr>
          <a:lstStyle/>
          <a:p>
            <a:pPr marL="285750" indent="-285750">
              <a:buFont typeface="Arial" pitchFamily="34" charset="0"/>
              <a:buChar char="•"/>
            </a:pPr>
            <a:r>
              <a:rPr lang="en-US" dirty="0" smtClean="0">
                <a:latin typeface="Cambria" pitchFamily="18" charset="0"/>
              </a:rPr>
              <a:t>Whole Group Lesson</a:t>
            </a:r>
          </a:p>
          <a:p>
            <a:pPr marL="285750" indent="-285750">
              <a:buFont typeface="Arial" pitchFamily="34" charset="0"/>
              <a:buChar char="•"/>
            </a:pPr>
            <a:r>
              <a:rPr lang="en-US" dirty="0" smtClean="0">
                <a:latin typeface="Cambria" pitchFamily="18" charset="0"/>
              </a:rPr>
              <a:t>Mini-Lesson before small groups.</a:t>
            </a:r>
          </a:p>
          <a:p>
            <a:pPr marL="285750" indent="-285750">
              <a:buFont typeface="Arial" pitchFamily="34" charset="0"/>
              <a:buChar char="•"/>
            </a:pPr>
            <a:r>
              <a:rPr lang="en-US" dirty="0" smtClean="0">
                <a:latin typeface="Cambria" pitchFamily="18" charset="0"/>
              </a:rPr>
              <a:t>Does not need to happen every day.</a:t>
            </a:r>
            <a:endParaRPr lang="en-US" dirty="0">
              <a:latin typeface="Cambria" pitchFamily="18" charset="0"/>
            </a:endParaRPr>
          </a:p>
        </p:txBody>
      </p:sp>
      <p:sp>
        <p:nvSpPr>
          <p:cNvPr id="20" name="TextBox 19"/>
          <p:cNvSpPr txBox="1"/>
          <p:nvPr/>
        </p:nvSpPr>
        <p:spPr>
          <a:xfrm>
            <a:off x="4671847" y="2885089"/>
            <a:ext cx="2130973" cy="1200329"/>
          </a:xfrm>
          <a:prstGeom prst="rect">
            <a:avLst/>
          </a:prstGeom>
          <a:noFill/>
        </p:spPr>
        <p:txBody>
          <a:bodyPr wrap="square" rtlCol="0">
            <a:spAutoFit/>
          </a:bodyPr>
          <a:lstStyle/>
          <a:p>
            <a:pPr marL="285750" indent="-285750">
              <a:buFont typeface="Arial" pitchFamily="34" charset="0"/>
              <a:buChar char="•"/>
            </a:pPr>
            <a:r>
              <a:rPr lang="en-US" dirty="0" smtClean="0">
                <a:latin typeface="Cambria" pitchFamily="18" charset="0"/>
              </a:rPr>
              <a:t>3 – 5 times per week. </a:t>
            </a:r>
          </a:p>
          <a:p>
            <a:pPr marL="285750" indent="-285750">
              <a:buFont typeface="Arial" pitchFamily="34" charset="0"/>
              <a:buChar char="•"/>
            </a:pPr>
            <a:r>
              <a:rPr lang="en-US" dirty="0" smtClean="0">
                <a:latin typeface="Cambria" pitchFamily="18" charset="0"/>
              </a:rPr>
              <a:t>Based on student-needs. </a:t>
            </a:r>
            <a:endParaRPr lang="en-US" dirty="0">
              <a:latin typeface="Cambria" pitchFamily="18" charset="0"/>
            </a:endParaRPr>
          </a:p>
        </p:txBody>
      </p:sp>
      <p:sp>
        <p:nvSpPr>
          <p:cNvPr id="21" name="TextBox 20"/>
          <p:cNvSpPr txBox="1"/>
          <p:nvPr/>
        </p:nvSpPr>
        <p:spPr>
          <a:xfrm>
            <a:off x="7030106" y="2356291"/>
            <a:ext cx="2130973" cy="3139321"/>
          </a:xfrm>
          <a:prstGeom prst="rect">
            <a:avLst/>
          </a:prstGeom>
          <a:noFill/>
        </p:spPr>
        <p:txBody>
          <a:bodyPr wrap="square" rtlCol="0">
            <a:spAutoFit/>
          </a:bodyPr>
          <a:lstStyle/>
          <a:p>
            <a:pPr marL="285750" indent="-285750">
              <a:buFont typeface="Arial" pitchFamily="34" charset="0"/>
              <a:buChar char="•"/>
            </a:pPr>
            <a:r>
              <a:rPr lang="en-US" dirty="0" smtClean="0">
                <a:latin typeface="Cambria" pitchFamily="18" charset="0"/>
              </a:rPr>
              <a:t>Stand alone</a:t>
            </a:r>
          </a:p>
          <a:p>
            <a:pPr marL="285750" indent="-285750">
              <a:buFont typeface="Arial" pitchFamily="34" charset="0"/>
              <a:buChar char="•"/>
            </a:pPr>
            <a:r>
              <a:rPr lang="en-US" dirty="0" smtClean="0">
                <a:latin typeface="Cambria" pitchFamily="18" charset="0"/>
              </a:rPr>
              <a:t>10 -15 minutes daily. </a:t>
            </a:r>
          </a:p>
          <a:p>
            <a:pPr marL="285750" indent="-285750">
              <a:buFont typeface="Arial" pitchFamily="34" charset="0"/>
              <a:buChar char="•"/>
            </a:pPr>
            <a:r>
              <a:rPr lang="en-US" dirty="0" err="1" smtClean="0">
                <a:latin typeface="Cambria" pitchFamily="18" charset="0"/>
              </a:rPr>
              <a:t>Fastt</a:t>
            </a:r>
            <a:r>
              <a:rPr lang="en-US" dirty="0" smtClean="0">
                <a:latin typeface="Cambria" pitchFamily="18" charset="0"/>
              </a:rPr>
              <a:t> Math</a:t>
            </a:r>
          </a:p>
          <a:p>
            <a:pPr marL="285750" indent="-285750">
              <a:buFont typeface="Arial" pitchFamily="34" charset="0"/>
              <a:buChar char="•"/>
            </a:pPr>
            <a:r>
              <a:rPr lang="en-US" dirty="0" err="1" smtClean="0">
                <a:latin typeface="Cambria" pitchFamily="18" charset="0"/>
              </a:rPr>
              <a:t>Xtramath</a:t>
            </a:r>
            <a:endParaRPr lang="en-US" dirty="0" smtClean="0">
              <a:latin typeface="Cambria" pitchFamily="18" charset="0"/>
            </a:endParaRPr>
          </a:p>
          <a:p>
            <a:pPr marL="285750" indent="-285750">
              <a:buFont typeface="Arial" pitchFamily="34" charset="0"/>
              <a:buChar char="•"/>
            </a:pPr>
            <a:r>
              <a:rPr lang="en-US" dirty="0" smtClean="0">
                <a:latin typeface="Cambria" pitchFamily="18" charset="0"/>
              </a:rPr>
              <a:t>O’Connell Books</a:t>
            </a:r>
          </a:p>
          <a:p>
            <a:pPr marL="285750" indent="-285750">
              <a:buFont typeface="Arial" pitchFamily="34" charset="0"/>
              <a:buChar char="•"/>
            </a:pPr>
            <a:r>
              <a:rPr lang="en-US" dirty="0" smtClean="0">
                <a:latin typeface="Cambria" pitchFamily="18" charset="0"/>
              </a:rPr>
              <a:t>Teacher works with a small group on strategies.</a:t>
            </a:r>
          </a:p>
          <a:p>
            <a:pPr marL="285750" indent="-285750">
              <a:buFont typeface="Arial" pitchFamily="34" charset="0"/>
              <a:buChar char="•"/>
            </a:pPr>
            <a:endParaRPr lang="en-US" dirty="0">
              <a:latin typeface="Cambria" pitchFamily="18" charset="0"/>
            </a:endParaRPr>
          </a:p>
        </p:txBody>
      </p:sp>
      <p:sp>
        <p:nvSpPr>
          <p:cNvPr id="22" name="TextBox 21"/>
          <p:cNvSpPr txBox="1"/>
          <p:nvPr/>
        </p:nvSpPr>
        <p:spPr>
          <a:xfrm>
            <a:off x="178677" y="2943968"/>
            <a:ext cx="2130973" cy="1754326"/>
          </a:xfrm>
          <a:prstGeom prst="rect">
            <a:avLst/>
          </a:prstGeom>
          <a:noFill/>
        </p:spPr>
        <p:txBody>
          <a:bodyPr wrap="square" rtlCol="0">
            <a:spAutoFit/>
          </a:bodyPr>
          <a:lstStyle/>
          <a:p>
            <a:r>
              <a:rPr lang="en-US" dirty="0" smtClean="0">
                <a:latin typeface="Cambria" pitchFamily="18" charset="0"/>
              </a:rPr>
              <a:t>Mental Math could be added to the end of Daily Math Review. It would add 1 – 5 minutes of extra time.</a:t>
            </a:r>
            <a:endParaRPr lang="en-US" dirty="0">
              <a:latin typeface="Cambria" pitchFamily="18" charset="0"/>
            </a:endParaRPr>
          </a:p>
        </p:txBody>
      </p:sp>
    </p:spTree>
    <p:extLst>
      <p:ext uri="{BB962C8B-B14F-4D97-AF65-F5344CB8AC3E}">
        <p14:creationId xmlns:p14="http://schemas.microsoft.com/office/powerpoint/2010/main" val="31965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5" grpId="0" animBg="1"/>
      <p:bldP spid="14" grpId="0" animBg="1"/>
      <p:bldP spid="13" grpId="0" animBg="1"/>
      <p:bldP spid="2"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Math Framework: </a:t>
            </a:r>
            <a:r>
              <a:rPr lang="en-US" sz="3400" dirty="0" smtClean="0">
                <a:solidFill>
                  <a:srgbClr val="FFC000"/>
                </a:solidFill>
                <a:latin typeface="Cambria" pitchFamily="18" charset="0"/>
              </a:rPr>
              <a:t>The Math Block</a:t>
            </a:r>
            <a:br>
              <a:rPr lang="en-US" sz="3400" dirty="0" smtClean="0">
                <a:solidFill>
                  <a:srgbClr val="FFC000"/>
                </a:solidFill>
                <a:latin typeface="Cambria" pitchFamily="18" charset="0"/>
              </a:rPr>
            </a:br>
            <a:r>
              <a:rPr lang="en-US" sz="2800" dirty="0" smtClean="0">
                <a:solidFill>
                  <a:srgbClr val="FFC000"/>
                </a:solidFill>
                <a:latin typeface="Cambria" pitchFamily="18" charset="0"/>
              </a:rPr>
              <a:t>60 – 90 minutes daily</a:t>
            </a:r>
            <a:endParaRPr lang="en-US" sz="2800" b="1" dirty="0">
              <a:solidFill>
                <a:srgbClr val="FFC000"/>
              </a:solidFill>
              <a:latin typeface="Cambria" pitchFamily="18" charset="0"/>
            </a:endParaRPr>
          </a:p>
        </p:txBody>
      </p:sp>
      <p:sp>
        <p:nvSpPr>
          <p:cNvPr id="4" name="Rectangle 3"/>
          <p:cNvSpPr/>
          <p:nvPr/>
        </p:nvSpPr>
        <p:spPr>
          <a:xfrm>
            <a:off x="683173" y="1545016"/>
            <a:ext cx="2117834" cy="609600"/>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Daily Math Review</a:t>
            </a:r>
            <a:endParaRPr lang="en-US" sz="1400" dirty="0" smtClean="0">
              <a:solidFill>
                <a:schemeClr val="tx1"/>
              </a:solidFill>
              <a:latin typeface="Tempus Sans ITC" pitchFamily="82" charset="0"/>
            </a:endParaRPr>
          </a:p>
        </p:txBody>
      </p:sp>
      <p:sp>
        <p:nvSpPr>
          <p:cNvPr id="10" name="Rectangle 9"/>
          <p:cNvSpPr/>
          <p:nvPr/>
        </p:nvSpPr>
        <p:spPr>
          <a:xfrm>
            <a:off x="5129048" y="1518743"/>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Core Instruction</a:t>
            </a:r>
            <a:endParaRPr lang="en-US" sz="1400" dirty="0" smtClean="0">
              <a:solidFill>
                <a:schemeClr val="tx1"/>
              </a:solidFill>
              <a:latin typeface="Tempus Sans ITC" pitchFamily="82" charset="0"/>
            </a:endParaRPr>
          </a:p>
        </p:txBody>
      </p:sp>
      <p:sp>
        <p:nvSpPr>
          <p:cNvPr id="12" name="Rectangle 11"/>
          <p:cNvSpPr/>
          <p:nvPr/>
        </p:nvSpPr>
        <p:spPr>
          <a:xfrm>
            <a:off x="4070131" y="2154616"/>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Whole </a:t>
            </a:r>
            <a:r>
              <a:rPr lang="en-US" dirty="0">
                <a:solidFill>
                  <a:schemeClr val="tx1"/>
                </a:solidFill>
                <a:latin typeface="Tempus Sans ITC" pitchFamily="82" charset="0"/>
              </a:rPr>
              <a:t>Group Instruction</a:t>
            </a:r>
          </a:p>
        </p:txBody>
      </p:sp>
      <p:sp>
        <p:nvSpPr>
          <p:cNvPr id="15" name="Rectangle 14"/>
          <p:cNvSpPr/>
          <p:nvPr/>
        </p:nvSpPr>
        <p:spPr>
          <a:xfrm>
            <a:off x="6187965" y="2779979"/>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Fact Fluency Practice</a:t>
            </a:r>
            <a:endParaRPr lang="en-US" sz="1400" dirty="0" smtClean="0">
              <a:solidFill>
                <a:schemeClr val="tx1"/>
              </a:solidFill>
              <a:latin typeface="Tempus Sans ITC" pitchFamily="82" charset="0"/>
            </a:endParaRPr>
          </a:p>
        </p:txBody>
      </p:sp>
      <p:sp>
        <p:nvSpPr>
          <p:cNvPr id="14" name="Rectangle 13"/>
          <p:cNvSpPr/>
          <p:nvPr/>
        </p:nvSpPr>
        <p:spPr>
          <a:xfrm>
            <a:off x="4070131" y="2785231"/>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Mental Math</a:t>
            </a:r>
            <a:endParaRPr lang="en-US" sz="1400" dirty="0" smtClean="0">
              <a:solidFill>
                <a:schemeClr val="tx1"/>
              </a:solidFill>
              <a:latin typeface="Tempus Sans ITC" pitchFamily="82" charset="0"/>
            </a:endParaRPr>
          </a:p>
        </p:txBody>
      </p:sp>
      <p:sp>
        <p:nvSpPr>
          <p:cNvPr id="13" name="Rectangle 12"/>
          <p:cNvSpPr/>
          <p:nvPr/>
        </p:nvSpPr>
        <p:spPr>
          <a:xfrm>
            <a:off x="6187965" y="2154609"/>
            <a:ext cx="2117834" cy="609600"/>
          </a:xfrm>
          <a:prstGeom prst="rect">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Tempus Sans ITC" pitchFamily="82" charset="0"/>
              </a:rPr>
              <a:t>Small </a:t>
            </a:r>
            <a:r>
              <a:rPr lang="en-US" dirty="0">
                <a:solidFill>
                  <a:schemeClr val="tx1"/>
                </a:solidFill>
                <a:latin typeface="Tempus Sans ITC" pitchFamily="82" charset="0"/>
              </a:rPr>
              <a:t>Group Instruction</a:t>
            </a:r>
          </a:p>
        </p:txBody>
      </p:sp>
      <p:sp>
        <p:nvSpPr>
          <p:cNvPr id="16" name="TextBox 15"/>
          <p:cNvSpPr txBox="1"/>
          <p:nvPr/>
        </p:nvSpPr>
        <p:spPr>
          <a:xfrm>
            <a:off x="4070131" y="3594537"/>
            <a:ext cx="2130973" cy="1200329"/>
          </a:xfrm>
          <a:prstGeom prst="rect">
            <a:avLst/>
          </a:prstGeom>
          <a:noFill/>
        </p:spPr>
        <p:txBody>
          <a:bodyPr wrap="square" rtlCol="0">
            <a:spAutoFit/>
          </a:bodyPr>
          <a:lstStyle/>
          <a:p>
            <a:r>
              <a:rPr lang="en-US" dirty="0" smtClean="0">
                <a:latin typeface="Cambria" pitchFamily="18" charset="0"/>
              </a:rPr>
              <a:t>Mental Math could be the “brain-warmer” to the whole group lesson.</a:t>
            </a:r>
            <a:endParaRPr lang="en-US" dirty="0">
              <a:latin typeface="Cambria" pitchFamily="18" charset="0"/>
            </a:endParaRPr>
          </a:p>
        </p:txBody>
      </p:sp>
      <p:sp>
        <p:nvSpPr>
          <p:cNvPr id="17" name="TextBox 16"/>
          <p:cNvSpPr txBox="1"/>
          <p:nvPr/>
        </p:nvSpPr>
        <p:spPr>
          <a:xfrm>
            <a:off x="6458609" y="3594536"/>
            <a:ext cx="2130973" cy="1200329"/>
          </a:xfrm>
          <a:prstGeom prst="rect">
            <a:avLst/>
          </a:prstGeom>
          <a:noFill/>
        </p:spPr>
        <p:txBody>
          <a:bodyPr wrap="square" rtlCol="0">
            <a:spAutoFit/>
          </a:bodyPr>
          <a:lstStyle/>
          <a:p>
            <a:r>
              <a:rPr lang="en-US" dirty="0" smtClean="0">
                <a:latin typeface="Cambria" pitchFamily="18" charset="0"/>
              </a:rPr>
              <a:t>Fact Fluency Practice could be small group learning task.</a:t>
            </a:r>
            <a:endParaRPr lang="en-US" dirty="0">
              <a:latin typeface="Cambria" pitchFamily="18" charset="0"/>
            </a:endParaRPr>
          </a:p>
        </p:txBody>
      </p:sp>
      <p:sp>
        <p:nvSpPr>
          <p:cNvPr id="18" name="TextBox 17"/>
          <p:cNvSpPr txBox="1"/>
          <p:nvPr/>
        </p:nvSpPr>
        <p:spPr>
          <a:xfrm>
            <a:off x="683173" y="2409013"/>
            <a:ext cx="2130973" cy="2031325"/>
          </a:xfrm>
          <a:prstGeom prst="rect">
            <a:avLst/>
          </a:prstGeom>
          <a:noFill/>
        </p:spPr>
        <p:txBody>
          <a:bodyPr wrap="square" rtlCol="0">
            <a:spAutoFit/>
          </a:bodyPr>
          <a:lstStyle/>
          <a:p>
            <a:r>
              <a:rPr lang="en-US" dirty="0" smtClean="0">
                <a:latin typeface="Cambria" pitchFamily="18" charset="0"/>
              </a:rPr>
              <a:t>Daily Math Review could be completed at any time during the school day. It does not have to be part of the math block.</a:t>
            </a:r>
            <a:endParaRPr lang="en-US" dirty="0">
              <a:latin typeface="Cambria" pitchFamily="18" charset="0"/>
            </a:endParaRPr>
          </a:p>
        </p:txBody>
      </p:sp>
    </p:spTree>
    <p:extLst>
      <p:ext uri="{BB962C8B-B14F-4D97-AF65-F5344CB8AC3E}">
        <p14:creationId xmlns:p14="http://schemas.microsoft.com/office/powerpoint/2010/main" val="55648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5" grpId="0" animBg="1"/>
      <p:bldP spid="14" grpId="0" animBg="1"/>
      <p:bldP spid="13" grpId="0" animBg="1"/>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400" dirty="0" smtClean="0">
                <a:latin typeface="Cambria" pitchFamily="18" charset="0"/>
              </a:rPr>
              <a:t>Math Framework: </a:t>
            </a:r>
            <a:r>
              <a:rPr lang="en-US" sz="3400" dirty="0" smtClean="0">
                <a:solidFill>
                  <a:srgbClr val="FFC000"/>
                </a:solidFill>
                <a:latin typeface="Cambria" pitchFamily="18" charset="0"/>
              </a:rPr>
              <a:t>The Math Block</a:t>
            </a:r>
            <a:endParaRPr lang="en-US" sz="3400" b="1" dirty="0">
              <a:solidFill>
                <a:srgbClr val="FFC000"/>
              </a:solidFill>
              <a:latin typeface="Cambria" pitchFamily="18" charset="0"/>
            </a:endParaRPr>
          </a:p>
        </p:txBody>
      </p:sp>
      <p:sp>
        <p:nvSpPr>
          <p:cNvPr id="2" name="Content Placeholder 1"/>
          <p:cNvSpPr>
            <a:spLocks noGrp="1"/>
          </p:cNvSpPr>
          <p:nvPr>
            <p:ph idx="1"/>
          </p:nvPr>
        </p:nvSpPr>
        <p:spPr>
          <a:xfrm>
            <a:off x="152400" y="1447800"/>
            <a:ext cx="8839200" cy="4648200"/>
          </a:xfrm>
        </p:spPr>
        <p:txBody>
          <a:bodyPr>
            <a:normAutofit/>
          </a:bodyPr>
          <a:lstStyle/>
          <a:p>
            <a:pPr marL="4572" indent="0" algn="ctr">
              <a:buNone/>
            </a:pPr>
            <a:r>
              <a:rPr lang="en-US" sz="3500" b="1" dirty="0" smtClean="0">
                <a:effectLst>
                  <a:outerShdw blurRad="38100" dist="38100" dir="2700000" algn="tl">
                    <a:srgbClr val="000000">
                      <a:alpha val="43137"/>
                    </a:srgbClr>
                  </a:outerShdw>
                </a:effectLst>
                <a:latin typeface="Cambria" pitchFamily="18" charset="0"/>
              </a:rPr>
              <a:t>How do I fit it all in one math block?</a:t>
            </a:r>
          </a:p>
          <a:p>
            <a:r>
              <a:rPr lang="en-US" sz="2400" dirty="0" smtClean="0">
                <a:latin typeface="Cambria" pitchFamily="18" charset="0"/>
              </a:rPr>
              <a:t>There is flexibility in how you structure the math block.</a:t>
            </a:r>
          </a:p>
          <a:p>
            <a:r>
              <a:rPr lang="en-US" sz="2400" dirty="0" smtClean="0">
                <a:latin typeface="Cambria" pitchFamily="18" charset="0"/>
              </a:rPr>
              <a:t>The components that must happen daily include: DMR, Mental Math, Core Instruction and Fact Fluency Practice. </a:t>
            </a:r>
          </a:p>
          <a:p>
            <a:pPr marL="4572" indent="0">
              <a:buNone/>
            </a:pPr>
            <a:endParaRPr lang="en-US" sz="2400" b="1" dirty="0" smtClean="0">
              <a:latin typeface="Cambria" pitchFamily="18" charset="0"/>
            </a:endParaRPr>
          </a:p>
          <a:p>
            <a:pPr marL="4572" indent="0">
              <a:buNone/>
            </a:pPr>
            <a:endParaRPr lang="en-US" sz="2400" dirty="0" smtClean="0">
              <a:latin typeface="Cambria" pitchFamily="18" charset="0"/>
            </a:endParaRPr>
          </a:p>
        </p:txBody>
      </p:sp>
    </p:spTree>
    <p:extLst>
      <p:ext uri="{BB962C8B-B14F-4D97-AF65-F5344CB8AC3E}">
        <p14:creationId xmlns:p14="http://schemas.microsoft.com/office/powerpoint/2010/main" val="6570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400" dirty="0" smtClean="0"/>
              <a:t>The Purpose of the District </a:t>
            </a:r>
            <a:r>
              <a:rPr lang="en-US" sz="4400" dirty="0" err="1" smtClean="0"/>
              <a:t>PLCs</a:t>
            </a:r>
            <a:endParaRPr lang="en-US" sz="3100" dirty="0"/>
          </a:p>
        </p:txBody>
      </p:sp>
      <p:sp>
        <p:nvSpPr>
          <p:cNvPr id="3" name="Content Placeholder 2"/>
          <p:cNvSpPr>
            <a:spLocks noGrp="1"/>
          </p:cNvSpPr>
          <p:nvPr>
            <p:ph idx="1"/>
          </p:nvPr>
        </p:nvSpPr>
        <p:spPr/>
        <p:txBody>
          <a:bodyPr>
            <a:normAutofit/>
          </a:bodyPr>
          <a:lstStyle/>
          <a:p>
            <a:pPr lvl="0"/>
            <a:r>
              <a:rPr lang="en-US" dirty="0" smtClean="0"/>
              <a:t>Support </a:t>
            </a:r>
            <a:r>
              <a:rPr lang="en-US" dirty="0"/>
              <a:t>the implementation of our common district </a:t>
            </a:r>
            <a:r>
              <a:rPr lang="en-US" dirty="0" smtClean="0"/>
              <a:t>initiatives</a:t>
            </a:r>
            <a:br>
              <a:rPr lang="en-US" dirty="0" smtClean="0"/>
            </a:br>
            <a:endParaRPr lang="en-US" dirty="0"/>
          </a:p>
          <a:p>
            <a:pPr lvl="0"/>
            <a:r>
              <a:rPr lang="en-US" dirty="0"/>
              <a:t>Provide teachers with an opportunity to </a:t>
            </a:r>
            <a:r>
              <a:rPr lang="en-US" b="1" u="sng" dirty="0"/>
              <a:t>share ideas and collaborate</a:t>
            </a:r>
            <a:r>
              <a:rPr lang="en-US" dirty="0"/>
              <a:t> with colleagues from around the </a:t>
            </a:r>
            <a:r>
              <a:rPr lang="en-US" dirty="0" smtClean="0"/>
              <a:t>district</a:t>
            </a:r>
          </a:p>
        </p:txBody>
      </p:sp>
    </p:spTree>
    <p:extLst>
      <p:ext uri="{BB962C8B-B14F-4D97-AF65-F5344CB8AC3E}">
        <p14:creationId xmlns:p14="http://schemas.microsoft.com/office/powerpoint/2010/main" val="337672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659081"/>
            <a:ext cx="8534400" cy="1499883"/>
          </a:xfrm>
        </p:spPr>
        <p:txBody>
          <a:bodyPr>
            <a:noAutofit/>
          </a:bodyPr>
          <a:lstStyle/>
          <a:p>
            <a:r>
              <a:rPr lang="en-US" sz="6000" dirty="0" smtClean="0">
                <a:latin typeface="Cambria" pitchFamily="18" charset="0"/>
              </a:rPr>
              <a:t>Elementary MATH DISTRICT PD</a:t>
            </a:r>
            <a:br>
              <a:rPr lang="en-US" sz="6000" dirty="0" smtClean="0">
                <a:latin typeface="Cambria" pitchFamily="18" charset="0"/>
              </a:rPr>
            </a:br>
            <a:r>
              <a:rPr lang="en-US" sz="4400" dirty="0" smtClean="0">
                <a:solidFill>
                  <a:srgbClr val="FFC000"/>
                </a:solidFill>
                <a:latin typeface="Cambria" pitchFamily="18" charset="0"/>
              </a:rPr>
              <a:t>2013 - 2014</a:t>
            </a:r>
            <a:endParaRPr lang="en-US" sz="4400" dirty="0">
              <a:solidFill>
                <a:srgbClr val="FFC000"/>
              </a:solidFill>
              <a:latin typeface="Cambria" pitchFamily="18" charset="0"/>
            </a:endParaRPr>
          </a:p>
        </p:txBody>
      </p:sp>
      <p:sp>
        <p:nvSpPr>
          <p:cNvPr id="3" name="TextBox 2"/>
          <p:cNvSpPr txBox="1"/>
          <p:nvPr/>
        </p:nvSpPr>
        <p:spPr>
          <a:xfrm>
            <a:off x="536028" y="3558487"/>
            <a:ext cx="8040413" cy="1323439"/>
          </a:xfrm>
          <a:prstGeom prst="rect">
            <a:avLst/>
          </a:prstGeom>
          <a:solidFill>
            <a:schemeClr val="bg1"/>
          </a:solidFill>
          <a:ln w="76200">
            <a:solidFill>
              <a:srgbClr val="FFC000"/>
            </a:solidFill>
          </a:ln>
        </p:spPr>
        <p:txBody>
          <a:bodyPr wrap="square" rtlCol="0">
            <a:spAutoFit/>
          </a:bodyPr>
          <a:lstStyle/>
          <a:p>
            <a:pPr algn="ctr"/>
            <a:r>
              <a:rPr lang="en-US" sz="4000" b="1" dirty="0" smtClean="0"/>
              <a:t>Focus: </a:t>
            </a:r>
            <a:r>
              <a:rPr lang="en-US" sz="4000" dirty="0" smtClean="0"/>
              <a:t>Mathematical Practice Standards + Problem-Based Tasks</a:t>
            </a:r>
            <a:endParaRPr lang="en-US" sz="4000" dirty="0"/>
          </a:p>
        </p:txBody>
      </p:sp>
      <p:sp>
        <p:nvSpPr>
          <p:cNvPr id="5" name="Rectangle 4"/>
          <p:cNvSpPr/>
          <p:nvPr/>
        </p:nvSpPr>
        <p:spPr>
          <a:xfrm>
            <a:off x="6229869" y="4996959"/>
            <a:ext cx="2748456" cy="835573"/>
          </a:xfrm>
          <a:prstGeom prst="rect">
            <a:avLst/>
          </a:prstGeom>
          <a:solidFill>
            <a:schemeClr val="accent2">
              <a:lumMod val="60000"/>
              <a:lumOff val="40000"/>
            </a:schemeClr>
          </a:solidFill>
          <a:ln w="381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ambria" pitchFamily="18" charset="0"/>
              </a:rPr>
              <a:t>Coming this October!</a:t>
            </a:r>
            <a:endParaRPr lang="en-US" sz="2400" b="1" dirty="0">
              <a:solidFill>
                <a:schemeClr val="tx1"/>
              </a:solidFill>
              <a:latin typeface="Cambria" pitchFamily="18" charset="0"/>
            </a:endParaRPr>
          </a:p>
        </p:txBody>
      </p:sp>
    </p:spTree>
    <p:extLst>
      <p:ext uri="{BB962C8B-B14F-4D97-AF65-F5344CB8AC3E}">
        <p14:creationId xmlns:p14="http://schemas.microsoft.com/office/powerpoint/2010/main" val="42497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2166938"/>
            <a:ext cx="8715375" cy="754062"/>
          </a:xfrm>
        </p:spPr>
        <p:txBody>
          <a:bodyPr>
            <a:noAutofit/>
          </a:bodyPr>
          <a:lstStyle/>
          <a:p>
            <a:r>
              <a:rPr lang="en-US" sz="5400" dirty="0" smtClean="0"/>
              <a:t>Healthteacher.com</a:t>
            </a:r>
            <a:endParaRPr lang="en-US" sz="5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6552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598" t="26562" r="14610" b="14509"/>
          <a:stretch/>
        </p:blipFill>
        <p:spPr bwMode="auto">
          <a:xfrm>
            <a:off x="0" y="105645"/>
            <a:ext cx="9213270" cy="41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52776" y="4641208"/>
            <a:ext cx="6707734"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Health= 30 minutes </a:t>
            </a:r>
          </a:p>
          <a:p>
            <a:pPr algn="ctr"/>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of Instruction Per Week</a:t>
            </a:r>
          </a:p>
        </p:txBody>
      </p:sp>
    </p:spTree>
    <p:extLst>
      <p:ext uri="{BB962C8B-B14F-4D97-AF65-F5344CB8AC3E}">
        <p14:creationId xmlns:p14="http://schemas.microsoft.com/office/powerpoint/2010/main" val="33813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0"/>
            <a:ext cx="121979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7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Activating your Health Teacher Account</a:t>
            </a:r>
            <a:endParaRPr lang="en-US" dirty="0"/>
          </a:p>
        </p:txBody>
      </p:sp>
      <p:sp>
        <p:nvSpPr>
          <p:cNvPr id="3" name="Content Placeholder 2"/>
          <p:cNvSpPr>
            <a:spLocks noGrp="1"/>
          </p:cNvSpPr>
          <p:nvPr>
            <p:ph idx="1"/>
          </p:nvPr>
        </p:nvSpPr>
        <p:spPr>
          <a:xfrm>
            <a:off x="304800" y="1600200"/>
            <a:ext cx="8610600" cy="4876800"/>
          </a:xfrm>
        </p:spPr>
        <p:txBody>
          <a:bodyPr>
            <a:noAutofit/>
          </a:bodyPr>
          <a:lstStyle/>
          <a:p>
            <a:pPr marL="171450" indent="-168275"/>
            <a:r>
              <a:rPr lang="en-US" sz="2400" b="1" dirty="0" smtClean="0">
                <a:solidFill>
                  <a:srgbClr val="595959"/>
                </a:solidFill>
                <a:latin typeface="ArialRoundedMTBold"/>
              </a:rPr>
              <a:t>Step </a:t>
            </a:r>
            <a:r>
              <a:rPr lang="en-US" sz="2400" b="1" dirty="0">
                <a:solidFill>
                  <a:srgbClr val="595959"/>
                </a:solidFill>
                <a:latin typeface="ArialRoundedMTBold"/>
              </a:rPr>
              <a:t>1: Go to </a:t>
            </a:r>
            <a:r>
              <a:rPr lang="en-US" sz="2400" b="1" dirty="0">
                <a:solidFill>
                  <a:srgbClr val="009DBA"/>
                </a:solidFill>
                <a:latin typeface="ArialRoundedMTBold"/>
              </a:rPr>
              <a:t>www.HealthTeacher.com/activate</a:t>
            </a:r>
            <a:r>
              <a:rPr lang="en-US" sz="2400" b="1" dirty="0" smtClean="0">
                <a:solidFill>
                  <a:srgbClr val="595959"/>
                </a:solidFill>
                <a:latin typeface="ArialRoundedMTBold"/>
              </a:rPr>
              <a:t>.</a:t>
            </a:r>
            <a:br>
              <a:rPr lang="en-US" sz="2400" b="1" dirty="0" smtClean="0">
                <a:solidFill>
                  <a:srgbClr val="595959"/>
                </a:solidFill>
                <a:latin typeface="ArialRoundedMTBold"/>
              </a:rPr>
            </a:br>
            <a:endParaRPr lang="en-US" sz="1100" b="1" dirty="0">
              <a:solidFill>
                <a:srgbClr val="595959"/>
              </a:solidFill>
              <a:latin typeface="ArialRoundedMTBold"/>
            </a:endParaRPr>
          </a:p>
          <a:p>
            <a:pPr marL="171450" indent="-168275"/>
            <a:r>
              <a:rPr lang="en-US" sz="2400" b="1" dirty="0">
                <a:solidFill>
                  <a:srgbClr val="595959"/>
                </a:solidFill>
                <a:latin typeface="ArialRoundedMTBold"/>
              </a:rPr>
              <a:t>Step 2: Enter Activation Code: </a:t>
            </a:r>
            <a:r>
              <a:rPr lang="en-US" sz="2800" b="1" u="sng" dirty="0" err="1">
                <a:solidFill>
                  <a:srgbClr val="000000"/>
                </a:solidFill>
                <a:latin typeface="ArialRoundedMTBold"/>
              </a:rPr>
              <a:t>desmoinesps-ia</a:t>
            </a:r>
            <a:r>
              <a:rPr lang="en-US" sz="2000" b="1" dirty="0">
                <a:solidFill>
                  <a:srgbClr val="000000"/>
                </a:solidFill>
                <a:latin typeface="ArialRoundedMTBold"/>
              </a:rPr>
              <a:t> </a:t>
            </a:r>
            <a:r>
              <a:rPr lang="en-US" sz="2400" b="1" dirty="0" smtClean="0">
                <a:solidFill>
                  <a:srgbClr val="595959"/>
                </a:solidFill>
                <a:latin typeface="ArialRoundedMTBold"/>
              </a:rPr>
              <a:t>and click “</a:t>
            </a:r>
            <a:r>
              <a:rPr lang="en-US" sz="2400" b="1" dirty="0" smtClean="0">
                <a:solidFill>
                  <a:srgbClr val="D21960"/>
                </a:solidFill>
                <a:latin typeface="ArialRoundedMTBold"/>
              </a:rPr>
              <a:t>Submit</a:t>
            </a:r>
            <a:r>
              <a:rPr lang="en-US" sz="2400" b="1" dirty="0" smtClean="0">
                <a:solidFill>
                  <a:srgbClr val="595959"/>
                </a:solidFill>
                <a:latin typeface="ArialRoundedMTBold"/>
              </a:rPr>
              <a:t>”</a:t>
            </a:r>
            <a:br>
              <a:rPr lang="en-US" sz="2400" b="1" dirty="0" smtClean="0">
                <a:solidFill>
                  <a:srgbClr val="595959"/>
                </a:solidFill>
                <a:latin typeface="ArialRoundedMTBold"/>
              </a:rPr>
            </a:br>
            <a:endParaRPr lang="en-US" sz="1100" b="1" dirty="0">
              <a:solidFill>
                <a:srgbClr val="595959"/>
              </a:solidFill>
              <a:latin typeface="ArialRoundedMTBold"/>
            </a:endParaRPr>
          </a:p>
          <a:p>
            <a:pPr marL="171450" indent="-168275"/>
            <a:r>
              <a:rPr lang="en-US" sz="2400" b="1" dirty="0">
                <a:solidFill>
                  <a:srgbClr val="595959"/>
                </a:solidFill>
                <a:latin typeface="ArialRoundedMTBold"/>
              </a:rPr>
              <a:t>Step 3: Enter School Email Address </a:t>
            </a:r>
            <a:r>
              <a:rPr lang="en-US" sz="2400" b="1" dirty="0" smtClean="0">
                <a:solidFill>
                  <a:srgbClr val="595959"/>
                </a:solidFill>
                <a:latin typeface="ArialRoundedMTBold"/>
              </a:rPr>
              <a:t>&amp; click </a:t>
            </a:r>
            <a:r>
              <a:rPr lang="en-US" sz="2400" b="1" dirty="0">
                <a:solidFill>
                  <a:srgbClr val="595959"/>
                </a:solidFill>
                <a:latin typeface="ArialRoundedMTBold"/>
              </a:rPr>
              <a:t>“</a:t>
            </a:r>
            <a:r>
              <a:rPr lang="en-US" sz="2400" b="1" dirty="0">
                <a:solidFill>
                  <a:srgbClr val="D21960"/>
                </a:solidFill>
                <a:latin typeface="ArialRoundedMTBold"/>
              </a:rPr>
              <a:t>Continue</a:t>
            </a:r>
            <a:r>
              <a:rPr lang="en-US" sz="2400" b="1" dirty="0" smtClean="0">
                <a:solidFill>
                  <a:srgbClr val="595959"/>
                </a:solidFill>
                <a:latin typeface="ArialRoundedMTBold"/>
              </a:rPr>
              <a:t>”</a:t>
            </a:r>
            <a:br>
              <a:rPr lang="en-US" sz="2400" b="1" dirty="0" smtClean="0">
                <a:solidFill>
                  <a:srgbClr val="595959"/>
                </a:solidFill>
                <a:latin typeface="ArialRoundedMTBold"/>
              </a:rPr>
            </a:br>
            <a:endParaRPr lang="en-US" sz="1100" b="1" dirty="0">
              <a:solidFill>
                <a:srgbClr val="595959"/>
              </a:solidFill>
              <a:latin typeface="ArialRoundedMTBold"/>
            </a:endParaRPr>
          </a:p>
          <a:p>
            <a:pPr marL="171450" indent="-168275"/>
            <a:r>
              <a:rPr lang="en-US" sz="2400" b="1" dirty="0">
                <a:solidFill>
                  <a:srgbClr val="595959"/>
                </a:solidFill>
                <a:latin typeface="ArialRoundedMTBold"/>
              </a:rPr>
              <a:t>Step 4: Enter User </a:t>
            </a:r>
            <a:r>
              <a:rPr lang="en-US" sz="2400" b="1" dirty="0" smtClean="0">
                <a:solidFill>
                  <a:srgbClr val="595959"/>
                </a:solidFill>
                <a:latin typeface="ArialRoundedMTBold"/>
              </a:rPr>
              <a:t>Information.  Enter </a:t>
            </a:r>
            <a:r>
              <a:rPr lang="en-US" sz="2400" b="1" dirty="0">
                <a:solidFill>
                  <a:srgbClr val="595959"/>
                </a:solidFill>
                <a:latin typeface="ArialRoundedMTBold"/>
              </a:rPr>
              <a:t>your First Name, Last Name and </a:t>
            </a:r>
            <a:r>
              <a:rPr lang="en-US" sz="2400" b="1" dirty="0" smtClean="0">
                <a:solidFill>
                  <a:srgbClr val="595959"/>
                </a:solidFill>
                <a:latin typeface="ArialRoundedMTBold"/>
              </a:rPr>
              <a:t>the </a:t>
            </a:r>
            <a:r>
              <a:rPr lang="en-US" sz="2400" b="1" dirty="0">
                <a:solidFill>
                  <a:srgbClr val="595959"/>
                </a:solidFill>
                <a:latin typeface="ArialRoundedMTBold"/>
              </a:rPr>
              <a:t>Password </a:t>
            </a:r>
            <a:r>
              <a:rPr lang="en-US" sz="2800" b="1" u="sng" dirty="0" err="1" smtClean="0">
                <a:solidFill>
                  <a:srgbClr val="595959"/>
                </a:solidFill>
                <a:latin typeface="ArialRoundedMTBold"/>
              </a:rPr>
              <a:t>dmpshealth</a:t>
            </a:r>
            <a:r>
              <a:rPr lang="en-US" sz="2400" b="1" dirty="0" smtClean="0">
                <a:solidFill>
                  <a:srgbClr val="595959"/>
                </a:solidFill>
                <a:latin typeface="ArialRoundedMTBold"/>
              </a:rPr>
              <a:t>.</a:t>
            </a:r>
            <a:r>
              <a:rPr lang="en-US" sz="2400" b="1" dirty="0">
                <a:solidFill>
                  <a:srgbClr val="595959"/>
                </a:solidFill>
                <a:latin typeface="ArialRoundedMTBold"/>
              </a:rPr>
              <a:t> </a:t>
            </a:r>
            <a:r>
              <a:rPr lang="en-US" sz="2400" b="1" dirty="0" smtClean="0">
                <a:solidFill>
                  <a:srgbClr val="595959"/>
                </a:solidFill>
                <a:latin typeface="ArialRoundedMTBold"/>
              </a:rPr>
              <a:t>Select </a:t>
            </a:r>
            <a:r>
              <a:rPr lang="en-US" sz="2400" b="1" dirty="0">
                <a:solidFill>
                  <a:srgbClr val="595959"/>
                </a:solidFill>
                <a:latin typeface="ArialRoundedMTBold"/>
              </a:rPr>
              <a:t>your School Name</a:t>
            </a:r>
            <a:r>
              <a:rPr lang="en-US" sz="2400" b="1" dirty="0" smtClean="0">
                <a:solidFill>
                  <a:srgbClr val="595959"/>
                </a:solidFill>
                <a:latin typeface="ArialRoundedMTBold"/>
              </a:rPr>
              <a:t>.  </a:t>
            </a:r>
            <a:br>
              <a:rPr lang="en-US" sz="2400" b="1" dirty="0" smtClean="0">
                <a:solidFill>
                  <a:srgbClr val="595959"/>
                </a:solidFill>
                <a:latin typeface="ArialRoundedMTBold"/>
              </a:rPr>
            </a:br>
            <a:endParaRPr lang="en-US" sz="1100" b="1" i="1" dirty="0">
              <a:solidFill>
                <a:srgbClr val="313231"/>
              </a:solidFill>
              <a:latin typeface="ArialRoundedMTBold"/>
            </a:endParaRPr>
          </a:p>
          <a:p>
            <a:pPr marL="171450" indent="-168275"/>
            <a:r>
              <a:rPr lang="en-US" sz="2400" b="1" dirty="0">
                <a:solidFill>
                  <a:srgbClr val="595959"/>
                </a:solidFill>
                <a:latin typeface="ArialRoundedMTBold"/>
              </a:rPr>
              <a:t>Step 5: Click “</a:t>
            </a:r>
            <a:r>
              <a:rPr lang="en-US" sz="2400" b="1" dirty="0">
                <a:solidFill>
                  <a:srgbClr val="D21960"/>
                </a:solidFill>
                <a:latin typeface="ArialRoundedMTBold"/>
              </a:rPr>
              <a:t>Submit</a:t>
            </a:r>
            <a:r>
              <a:rPr lang="en-US" sz="2400" b="1" dirty="0">
                <a:solidFill>
                  <a:srgbClr val="595959"/>
                </a:solidFill>
                <a:latin typeface="ArialRoundedMTBold"/>
              </a:rPr>
              <a:t>” and explore </a:t>
            </a:r>
            <a:r>
              <a:rPr lang="en-US" sz="2400" b="1" dirty="0">
                <a:solidFill>
                  <a:srgbClr val="009DBA"/>
                </a:solidFill>
                <a:latin typeface="ArialRoundedMTBold"/>
              </a:rPr>
              <a:t>HealthTeacher.com</a:t>
            </a:r>
            <a:r>
              <a:rPr lang="en-US" sz="2400" b="1" dirty="0">
                <a:solidFill>
                  <a:srgbClr val="595959"/>
                </a:solidFill>
                <a:latin typeface="ArialRoundedMTBold"/>
              </a:rPr>
              <a:t>!</a:t>
            </a:r>
            <a:endParaRPr lang="en-US" sz="2400" dirty="0"/>
          </a:p>
        </p:txBody>
      </p:sp>
    </p:spTree>
    <p:extLst>
      <p:ext uri="{BB962C8B-B14F-4D97-AF65-F5344CB8AC3E}">
        <p14:creationId xmlns:p14="http://schemas.microsoft.com/office/powerpoint/2010/main" val="2917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525" y="1625495"/>
            <a:ext cx="3404875" cy="92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smtClean="0"/>
              <a:t>Signing In to your Health Teacher Account</a:t>
            </a:r>
            <a:endParaRPr lang="en-US" dirty="0"/>
          </a:p>
        </p:txBody>
      </p:sp>
      <p:sp>
        <p:nvSpPr>
          <p:cNvPr id="3" name="Content Placeholder 2"/>
          <p:cNvSpPr>
            <a:spLocks noGrp="1"/>
          </p:cNvSpPr>
          <p:nvPr>
            <p:ph idx="1"/>
          </p:nvPr>
        </p:nvSpPr>
        <p:spPr>
          <a:xfrm>
            <a:off x="304800" y="1600200"/>
            <a:ext cx="8610600" cy="4876800"/>
          </a:xfrm>
        </p:spPr>
        <p:txBody>
          <a:bodyPr>
            <a:noAutofit/>
          </a:bodyPr>
          <a:lstStyle/>
          <a:p>
            <a:pPr marL="171450" indent="-168275"/>
            <a:r>
              <a:rPr lang="en-US" sz="2400" b="1" dirty="0" smtClean="0">
                <a:solidFill>
                  <a:srgbClr val="595959"/>
                </a:solidFill>
                <a:latin typeface="ArialRoundedMTBold"/>
              </a:rPr>
              <a:t>Step </a:t>
            </a:r>
            <a:r>
              <a:rPr lang="en-US" sz="2400" b="1" dirty="0">
                <a:solidFill>
                  <a:srgbClr val="595959"/>
                </a:solidFill>
                <a:latin typeface="ArialRoundedMTBold"/>
              </a:rPr>
              <a:t>1: Go to </a:t>
            </a:r>
            <a:r>
              <a:rPr lang="en-US" sz="2400" b="1" dirty="0" smtClean="0">
                <a:solidFill>
                  <a:srgbClr val="009DBA"/>
                </a:solidFill>
                <a:latin typeface="ArialRoundedMTBold"/>
              </a:rPr>
              <a:t>www.HealthTeacher.com</a:t>
            </a:r>
            <a:r>
              <a:rPr lang="en-US" sz="2400" b="1" dirty="0" smtClean="0">
                <a:solidFill>
                  <a:srgbClr val="595959"/>
                </a:solidFill>
                <a:latin typeface="ArialRoundedMTBold"/>
              </a:rPr>
              <a:t>.</a:t>
            </a:r>
            <a:br>
              <a:rPr lang="en-US" sz="2400" b="1" dirty="0" smtClean="0">
                <a:solidFill>
                  <a:srgbClr val="595959"/>
                </a:solidFill>
                <a:latin typeface="ArialRoundedMTBold"/>
              </a:rPr>
            </a:br>
            <a:endParaRPr lang="en-US" sz="1100" b="1" dirty="0">
              <a:solidFill>
                <a:srgbClr val="595959"/>
              </a:solidFill>
              <a:latin typeface="ArialRoundedMTBold"/>
            </a:endParaRPr>
          </a:p>
          <a:p>
            <a:pPr marL="171450" indent="-168275"/>
            <a:r>
              <a:rPr lang="en-US" sz="2400" b="1" dirty="0">
                <a:solidFill>
                  <a:srgbClr val="595959"/>
                </a:solidFill>
                <a:latin typeface="ArialRoundedMTBold"/>
              </a:rPr>
              <a:t>Step 2: </a:t>
            </a:r>
            <a:r>
              <a:rPr lang="en-US" sz="2400" b="1" dirty="0" smtClean="0">
                <a:solidFill>
                  <a:srgbClr val="595959"/>
                </a:solidFill>
                <a:latin typeface="ArialRoundedMTBold"/>
              </a:rPr>
              <a:t>Click “Log In” in right corner</a:t>
            </a:r>
            <a:br>
              <a:rPr lang="en-US" sz="2400" b="1" dirty="0" smtClean="0">
                <a:solidFill>
                  <a:srgbClr val="595959"/>
                </a:solidFill>
                <a:latin typeface="ArialRoundedMTBold"/>
              </a:rPr>
            </a:br>
            <a:endParaRPr lang="en-US" sz="1100" b="1" dirty="0">
              <a:solidFill>
                <a:srgbClr val="595959"/>
              </a:solidFill>
              <a:latin typeface="ArialRoundedMTBold"/>
            </a:endParaRPr>
          </a:p>
          <a:p>
            <a:pPr marL="171450" indent="-168275"/>
            <a:r>
              <a:rPr lang="en-US" sz="2400" b="1" dirty="0" smtClean="0">
                <a:solidFill>
                  <a:srgbClr val="595959"/>
                </a:solidFill>
                <a:latin typeface="ArialRoundedMTBold"/>
              </a:rPr>
              <a:t>Step 3: Enter </a:t>
            </a:r>
            <a:r>
              <a:rPr lang="en-US" sz="2400" b="1" dirty="0" err="1" smtClean="0">
                <a:solidFill>
                  <a:srgbClr val="595959"/>
                </a:solidFill>
                <a:latin typeface="ArialRoundedMTBold"/>
              </a:rPr>
              <a:t>dmschools</a:t>
            </a:r>
            <a:r>
              <a:rPr lang="en-US" sz="2400" b="1" dirty="0" smtClean="0">
                <a:solidFill>
                  <a:srgbClr val="595959"/>
                </a:solidFill>
                <a:latin typeface="ArialRoundedMTBold"/>
              </a:rPr>
              <a:t> email and your password* *click “forgot your password?” to reset via email</a:t>
            </a:r>
          </a:p>
          <a:p>
            <a:pPr marL="171450" indent="-168275"/>
            <a:endParaRPr lang="en-US" sz="800" b="1" dirty="0">
              <a:solidFill>
                <a:srgbClr val="595959"/>
              </a:solidFill>
              <a:latin typeface="ArialRoundedMTBold"/>
            </a:endParaRPr>
          </a:p>
          <a:p>
            <a:pPr marL="3175" indent="0">
              <a:buNone/>
            </a:pPr>
            <a:endParaRPr lang="en-US" sz="2400" b="1" i="1" dirty="0" smtClean="0">
              <a:solidFill>
                <a:srgbClr val="595959"/>
              </a:solidFill>
              <a:latin typeface="ArialRoundedMTBold"/>
            </a:endParaRPr>
          </a:p>
          <a:p>
            <a:pPr marL="171450" indent="-168275"/>
            <a:endParaRPr lang="en-US" sz="2400" dirty="0"/>
          </a:p>
        </p:txBody>
      </p:sp>
      <p:sp>
        <p:nvSpPr>
          <p:cNvPr id="2" name="Oval 1"/>
          <p:cNvSpPr/>
          <p:nvPr/>
        </p:nvSpPr>
        <p:spPr>
          <a:xfrm>
            <a:off x="7615003" y="1417638"/>
            <a:ext cx="1300397" cy="67092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803" y="4595449"/>
            <a:ext cx="34956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113760" y="4738140"/>
            <a:ext cx="1867760" cy="67092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4104104"/>
            <a:ext cx="3727554" cy="1938992"/>
          </a:xfrm>
          <a:prstGeom prst="rect">
            <a:avLst/>
          </a:prstGeom>
          <a:noFill/>
        </p:spPr>
        <p:txBody>
          <a:bodyPr wrap="square" rtlCol="0">
            <a:spAutoFit/>
          </a:bodyPr>
          <a:lstStyle/>
          <a:p>
            <a:r>
              <a:rPr lang="en-US" sz="2400" b="1" i="1" dirty="0" smtClean="0">
                <a:solidFill>
                  <a:srgbClr val="595959"/>
                </a:solidFill>
                <a:latin typeface="ArialRoundedMTBold"/>
              </a:rPr>
              <a:t>**Don’t </a:t>
            </a:r>
            <a:r>
              <a:rPr lang="en-US" sz="2400" b="1" i="1" dirty="0">
                <a:solidFill>
                  <a:srgbClr val="595959"/>
                </a:solidFill>
                <a:latin typeface="ArialRoundedMTBold"/>
              </a:rPr>
              <a:t>forget to click the “I Taught This” button after you teach each health lesson on HealthTeacher.com</a:t>
            </a:r>
            <a:endParaRPr lang="en-US" sz="2400" dirty="0"/>
          </a:p>
        </p:txBody>
      </p:sp>
      <p:sp>
        <p:nvSpPr>
          <p:cNvPr id="6" name="Right Arrow 5"/>
          <p:cNvSpPr/>
          <p:nvPr/>
        </p:nvSpPr>
        <p:spPr>
          <a:xfrm>
            <a:off x="3912433" y="4796852"/>
            <a:ext cx="1109272" cy="81639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14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normAutofit/>
          </a:bodyPr>
          <a:lstStyle/>
          <a:p>
            <a:pPr>
              <a:lnSpc>
                <a:spcPct val="110000"/>
              </a:lnSpc>
              <a:spcBef>
                <a:spcPts val="500"/>
              </a:spcBef>
              <a:spcAft>
                <a:spcPts val="1000"/>
              </a:spcAft>
              <a:buClr>
                <a:schemeClr val="tx1"/>
              </a:buClr>
            </a:pPr>
            <a:r>
              <a:rPr lang="en-US" sz="3500" dirty="0" smtClean="0">
                <a:solidFill>
                  <a:srgbClr val="626262"/>
                </a:solidFill>
              </a:rPr>
              <a:t>Click on </a:t>
            </a:r>
            <a:r>
              <a:rPr lang="en-US" sz="3500" dirty="0" err="1" smtClean="0">
                <a:solidFill>
                  <a:srgbClr val="626262"/>
                </a:solidFill>
              </a:rPr>
              <a:t>GoNoodle</a:t>
            </a:r>
            <a:r>
              <a:rPr lang="en-US" sz="3500" dirty="0" smtClean="0">
                <a:solidFill>
                  <a:srgbClr val="626262"/>
                </a:solidFill>
              </a:rPr>
              <a:t> link on HealthTeacher.com </a:t>
            </a:r>
          </a:p>
          <a:p>
            <a:pPr>
              <a:lnSpc>
                <a:spcPct val="110000"/>
              </a:lnSpc>
              <a:spcBef>
                <a:spcPts val="500"/>
              </a:spcBef>
              <a:spcAft>
                <a:spcPts val="1000"/>
              </a:spcAft>
              <a:buClr>
                <a:schemeClr val="tx1"/>
              </a:buClr>
            </a:pPr>
            <a:r>
              <a:rPr lang="en-US" sz="3500" dirty="0"/>
              <a:t>A</a:t>
            </a:r>
            <a:r>
              <a:rPr lang="en-US" sz="3500" dirty="0" smtClean="0"/>
              <a:t>lready logged in!</a:t>
            </a:r>
          </a:p>
          <a:p>
            <a:pPr>
              <a:lnSpc>
                <a:spcPct val="110000"/>
              </a:lnSpc>
              <a:spcBef>
                <a:spcPts val="500"/>
              </a:spcBef>
              <a:spcAft>
                <a:spcPts val="1000"/>
              </a:spcAft>
              <a:buClr>
                <a:schemeClr val="tx1"/>
              </a:buClr>
            </a:pPr>
            <a:r>
              <a:rPr lang="en-US" sz="3500" dirty="0" smtClean="0">
                <a:solidFill>
                  <a:srgbClr val="626262"/>
                </a:solidFill>
              </a:rPr>
              <a:t>New feature: “Classes”– Set up your class by following the prompts on the screen. </a:t>
            </a:r>
            <a:endParaRPr lang="en-US" dirty="0">
              <a:solidFill>
                <a:srgbClr val="626262"/>
              </a:solidFill>
            </a:endParaRPr>
          </a:p>
        </p:txBody>
      </p:sp>
      <p:sp>
        <p:nvSpPr>
          <p:cNvPr id="8" name="Title 1"/>
          <p:cNvSpPr>
            <a:spLocks noGrp="1"/>
          </p:cNvSpPr>
          <p:nvPr>
            <p:ph type="title"/>
          </p:nvPr>
        </p:nvSpPr>
        <p:spPr>
          <a:xfrm>
            <a:off x="457200" y="274638"/>
            <a:ext cx="8229600" cy="1143000"/>
          </a:xfrm>
        </p:spPr>
        <p:txBody>
          <a:bodyPr>
            <a:normAutofit/>
          </a:bodyPr>
          <a:lstStyle/>
          <a:p>
            <a:r>
              <a:rPr lang="en-US" sz="3600" b="1" dirty="0" err="1" smtClean="0">
                <a:solidFill>
                  <a:schemeClr val="bg1"/>
                </a:solidFill>
              </a:rPr>
              <a:t>GoNoodle</a:t>
            </a:r>
            <a:r>
              <a:rPr lang="en-US" sz="3600" b="1" dirty="0" smtClean="0">
                <a:solidFill>
                  <a:schemeClr val="bg1"/>
                </a:solidFill>
              </a:rPr>
              <a:t>! </a:t>
            </a:r>
            <a:endParaRPr lang="en-US" sz="3600" b="1" dirty="0">
              <a:solidFill>
                <a:schemeClr val="bg1"/>
              </a:solidFill>
            </a:endParaRPr>
          </a:p>
        </p:txBody>
      </p:sp>
      <p:grpSp>
        <p:nvGrpSpPr>
          <p:cNvPr id="4" name="Group 3"/>
          <p:cNvGrpSpPr/>
          <p:nvPr/>
        </p:nvGrpSpPr>
        <p:grpSpPr>
          <a:xfrm>
            <a:off x="5086272" y="1172980"/>
            <a:ext cx="3438525" cy="2256020"/>
            <a:chOff x="5086272" y="1172980"/>
            <a:chExt cx="3438525" cy="225602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272" y="2428875"/>
              <a:ext cx="34385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6175947" y="1172980"/>
              <a:ext cx="659567" cy="85444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Oval 2"/>
            <p:cNvSpPr/>
            <p:nvPr/>
          </p:nvSpPr>
          <p:spPr>
            <a:xfrm>
              <a:off x="5981074" y="2176502"/>
              <a:ext cx="1049312" cy="66542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415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normAutofit/>
          </a:bodyPr>
          <a:lstStyle/>
          <a:p>
            <a:pPr marL="4572" indent="0">
              <a:lnSpc>
                <a:spcPct val="110000"/>
              </a:lnSpc>
              <a:spcAft>
                <a:spcPts val="1000"/>
              </a:spcAft>
              <a:buClr>
                <a:schemeClr val="tx1"/>
              </a:buClr>
              <a:buNone/>
            </a:pPr>
            <a:r>
              <a:rPr lang="en-US" sz="3600" dirty="0"/>
              <a:t>1.</a:t>
            </a:r>
            <a:r>
              <a:rPr lang="en-US" sz="3600" b="1" dirty="0"/>
              <a:t> Minutes</a:t>
            </a:r>
            <a:r>
              <a:rPr lang="en-US" sz="3600" dirty="0"/>
              <a:t> </a:t>
            </a:r>
            <a:r>
              <a:rPr lang="en-US" sz="3600" dirty="0" smtClean="0"/>
              <a:t>–</a:t>
            </a:r>
            <a:r>
              <a:rPr lang="en-US" sz="3600" dirty="0" err="1" smtClean="0"/>
              <a:t>GoNoodle</a:t>
            </a:r>
            <a:r>
              <a:rPr lang="en-US" sz="3600" dirty="0" smtClean="0"/>
              <a:t> is retiring </a:t>
            </a:r>
            <a:r>
              <a:rPr lang="en-US" sz="3600" dirty="0"/>
              <a:t>points and putting the emphasis on minutes. </a:t>
            </a:r>
            <a:endParaRPr lang="en-US" sz="3600" dirty="0" smtClean="0"/>
          </a:p>
          <a:p>
            <a:pPr lvl="1">
              <a:lnSpc>
                <a:spcPct val="110000"/>
              </a:lnSpc>
              <a:spcAft>
                <a:spcPts val="1000"/>
              </a:spcAft>
              <a:buClr>
                <a:schemeClr val="tx1"/>
              </a:buClr>
            </a:pPr>
            <a:r>
              <a:rPr lang="en-US" dirty="0" smtClean="0"/>
              <a:t>Students see </a:t>
            </a:r>
            <a:r>
              <a:rPr lang="en-US" dirty="0"/>
              <a:t>how much activity time they get throughout the </a:t>
            </a:r>
            <a:r>
              <a:rPr lang="en-US" dirty="0" smtClean="0"/>
              <a:t>day (or </a:t>
            </a:r>
            <a:r>
              <a:rPr lang="en-US" dirty="0"/>
              <a:t>year!). </a:t>
            </a:r>
            <a:endParaRPr lang="en-US" dirty="0" smtClean="0"/>
          </a:p>
          <a:p>
            <a:pPr lvl="1">
              <a:lnSpc>
                <a:spcPct val="110000"/>
              </a:lnSpc>
              <a:spcAft>
                <a:spcPts val="1000"/>
              </a:spcAft>
              <a:buClr>
                <a:schemeClr val="tx1"/>
              </a:buClr>
            </a:pPr>
            <a:r>
              <a:rPr lang="en-US" dirty="0" smtClean="0"/>
              <a:t>Soon </a:t>
            </a:r>
            <a:r>
              <a:rPr lang="en-US" dirty="0" err="1" smtClean="0"/>
              <a:t>GoNoodle</a:t>
            </a:r>
            <a:r>
              <a:rPr lang="en-US" dirty="0" smtClean="0"/>
              <a:t> will be making </a:t>
            </a:r>
            <a:r>
              <a:rPr lang="en-US" dirty="0"/>
              <a:t>minutes more meaningful by adding a reward </a:t>
            </a:r>
            <a:r>
              <a:rPr lang="en-US" dirty="0" smtClean="0"/>
              <a:t>system.</a:t>
            </a:r>
            <a:endParaRPr lang="en-US" dirty="0">
              <a:solidFill>
                <a:srgbClr val="626262"/>
              </a:solidFill>
            </a:endParaRPr>
          </a:p>
        </p:txBody>
      </p:sp>
      <p:sp>
        <p:nvSpPr>
          <p:cNvPr id="5" name="Title 1"/>
          <p:cNvSpPr>
            <a:spLocks noGrp="1"/>
          </p:cNvSpPr>
          <p:nvPr>
            <p:ph type="title"/>
          </p:nvPr>
        </p:nvSpPr>
        <p:spPr>
          <a:xfrm>
            <a:off x="457200" y="274638"/>
            <a:ext cx="8229600" cy="1143000"/>
          </a:xfrm>
        </p:spPr>
        <p:txBody>
          <a:bodyPr>
            <a:normAutofit/>
          </a:bodyPr>
          <a:lstStyle/>
          <a:p>
            <a:pPr fontAlgn="base"/>
            <a:r>
              <a:rPr lang="en-US" sz="4400" b="0" dirty="0" smtClean="0"/>
              <a:t>Exciting Additions to </a:t>
            </a:r>
            <a:r>
              <a:rPr lang="en-US" sz="4400" b="0" dirty="0" err="1" smtClean="0"/>
              <a:t>GoNoodle</a:t>
            </a:r>
            <a:r>
              <a:rPr lang="en-US" sz="4400" b="0" dirty="0" smtClean="0"/>
              <a:t>!</a:t>
            </a:r>
            <a:endParaRPr lang="en-US" sz="4400" b="0" dirty="0"/>
          </a:p>
        </p:txBody>
      </p:sp>
    </p:spTree>
    <p:extLst>
      <p:ext uri="{BB962C8B-B14F-4D97-AF65-F5344CB8AC3E}">
        <p14:creationId xmlns:p14="http://schemas.microsoft.com/office/powerpoint/2010/main" val="390549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normAutofit/>
          </a:bodyPr>
          <a:lstStyle/>
          <a:p>
            <a:pPr marL="4572" indent="0">
              <a:lnSpc>
                <a:spcPct val="110000"/>
              </a:lnSpc>
              <a:spcAft>
                <a:spcPts val="1000"/>
              </a:spcAft>
              <a:buClr>
                <a:schemeClr val="tx1"/>
              </a:buClr>
              <a:buNone/>
            </a:pPr>
            <a:r>
              <a:rPr lang="en-US" sz="3600" dirty="0"/>
              <a:t>2. </a:t>
            </a:r>
            <a:r>
              <a:rPr lang="en-US" sz="3600" b="1" dirty="0"/>
              <a:t>Champs!</a:t>
            </a:r>
            <a:r>
              <a:rPr lang="en-US" sz="3600" dirty="0"/>
              <a:t> </a:t>
            </a:r>
            <a:r>
              <a:rPr lang="en-US" sz="3600" dirty="0" smtClean="0"/>
              <a:t>–Think </a:t>
            </a:r>
            <a:r>
              <a:rPr lang="en-US" sz="3600" dirty="0"/>
              <a:t>of your Champ as a class mascot who grows as the classroom gains </a:t>
            </a:r>
            <a:r>
              <a:rPr lang="en-US" sz="3600" dirty="0" err="1"/>
              <a:t>GoNoodle</a:t>
            </a:r>
            <a:r>
              <a:rPr lang="en-US" sz="3600" dirty="0"/>
              <a:t> minutes. </a:t>
            </a:r>
            <a:endParaRPr lang="en-US" sz="3600" dirty="0" smtClean="0"/>
          </a:p>
          <a:p>
            <a:pPr lvl="1">
              <a:lnSpc>
                <a:spcPct val="110000"/>
              </a:lnSpc>
              <a:spcAft>
                <a:spcPts val="1000"/>
              </a:spcAft>
              <a:buClr>
                <a:schemeClr val="tx1"/>
              </a:buClr>
            </a:pPr>
            <a:r>
              <a:rPr lang="en-US" dirty="0" smtClean="0"/>
              <a:t>The </a:t>
            </a:r>
            <a:r>
              <a:rPr lang="en-US" dirty="0"/>
              <a:t>more </a:t>
            </a:r>
            <a:r>
              <a:rPr lang="en-US" dirty="0" err="1"/>
              <a:t>GoNoodle</a:t>
            </a:r>
            <a:r>
              <a:rPr lang="en-US" dirty="0"/>
              <a:t> brain breaks the class plays, the more their </a:t>
            </a:r>
            <a:r>
              <a:rPr lang="en-US" dirty="0" smtClean="0"/>
              <a:t>Champ </a:t>
            </a:r>
            <a:r>
              <a:rPr lang="en-US" dirty="0"/>
              <a:t>will change. </a:t>
            </a:r>
            <a:endParaRPr lang="en-US" dirty="0" smtClean="0"/>
          </a:p>
        </p:txBody>
      </p:sp>
      <p:pic>
        <p:nvPicPr>
          <p:cNvPr id="3074" name="Picture 2" descr="https://lh4.googleusercontent.com/-NECOZx8Ka9AQ75OM-u0Og5gUwHRvKVYb9s-hP5DAYmv-ruSE3V6e_onf7Rz-oKMQnA6nDBPCF27T-5K9TkbhuuBRvMswRum-niY8AJ7d29wFmOzLeJ-Uf7G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95" y="4168733"/>
            <a:ext cx="3137605" cy="2415389"/>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7622498" y="4736892"/>
            <a:ext cx="674557" cy="77948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itle 1"/>
          <p:cNvSpPr txBox="1">
            <a:spLocks/>
          </p:cNvSpPr>
          <p:nvPr/>
        </p:nvSpPr>
        <p:spPr>
          <a:xfrm>
            <a:off x="609600" y="1222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bg1"/>
                </a:solidFill>
                <a:latin typeface="Gill Sans MT"/>
                <a:ea typeface="+mj-ea"/>
                <a:cs typeface="Gill Sans MT"/>
              </a:defRPr>
            </a:lvl1pPr>
          </a:lstStyle>
          <a:p>
            <a:pPr fontAlgn="base"/>
            <a:r>
              <a:rPr lang="en-US" sz="4400" b="0" dirty="0" smtClean="0"/>
              <a:t>Exciting Additions to </a:t>
            </a:r>
            <a:r>
              <a:rPr lang="en-US" sz="4400" b="0" dirty="0" err="1" smtClean="0"/>
              <a:t>GoNoodle</a:t>
            </a:r>
            <a:r>
              <a:rPr lang="en-US" sz="4400" b="0" dirty="0" smtClean="0"/>
              <a:t>!</a:t>
            </a:r>
            <a:endParaRPr lang="en-US" sz="4400" b="0" dirty="0"/>
          </a:p>
        </p:txBody>
      </p:sp>
    </p:spTree>
    <p:extLst>
      <p:ext uri="{BB962C8B-B14F-4D97-AF65-F5344CB8AC3E}">
        <p14:creationId xmlns:p14="http://schemas.microsoft.com/office/powerpoint/2010/main" val="3482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229600" cy="4525963"/>
          </a:xfrm>
        </p:spPr>
        <p:txBody>
          <a:bodyPr>
            <a:normAutofit/>
          </a:bodyPr>
          <a:lstStyle/>
          <a:p>
            <a:pPr marL="4572" indent="0">
              <a:lnSpc>
                <a:spcPct val="110000"/>
              </a:lnSpc>
              <a:spcAft>
                <a:spcPts val="1000"/>
              </a:spcAft>
              <a:buClr>
                <a:schemeClr val="tx1"/>
              </a:buClr>
              <a:buNone/>
            </a:pPr>
            <a:r>
              <a:rPr lang="en-US" sz="3600" dirty="0"/>
              <a:t> </a:t>
            </a:r>
            <a:r>
              <a:rPr lang="en-US" sz="3600" dirty="0" smtClean="0"/>
              <a:t>3.</a:t>
            </a:r>
            <a:r>
              <a:rPr lang="en-US" sz="3600" b="1" dirty="0"/>
              <a:t> More brain breaks</a:t>
            </a:r>
            <a:r>
              <a:rPr lang="en-US" sz="3600" dirty="0"/>
              <a:t> </a:t>
            </a:r>
            <a:r>
              <a:rPr lang="en-US" sz="3600" dirty="0" smtClean="0"/>
              <a:t>–</a:t>
            </a:r>
            <a:r>
              <a:rPr lang="en-US" sz="3600" dirty="0" err="1" smtClean="0"/>
              <a:t>GoNoodle</a:t>
            </a:r>
            <a:r>
              <a:rPr lang="en-US" sz="3600" dirty="0" smtClean="0"/>
              <a:t> </a:t>
            </a:r>
            <a:r>
              <a:rPr lang="en-US" sz="3600" dirty="0"/>
              <a:t>expanding the original </a:t>
            </a:r>
            <a:r>
              <a:rPr lang="en-US" sz="3600" dirty="0" smtClean="0"/>
              <a:t>brain </a:t>
            </a:r>
            <a:r>
              <a:rPr lang="en-US" sz="3600" dirty="0"/>
              <a:t>breaks, starting with more races in Run With US! </a:t>
            </a:r>
            <a:endParaRPr lang="en-US" sz="3600" dirty="0" smtClean="0"/>
          </a:p>
          <a:p>
            <a:pPr marL="4572" indent="0">
              <a:lnSpc>
                <a:spcPct val="110000"/>
              </a:lnSpc>
              <a:spcAft>
                <a:spcPts val="1000"/>
              </a:spcAft>
              <a:buClr>
                <a:schemeClr val="tx1"/>
              </a:buClr>
              <a:buNone/>
            </a:pPr>
            <a:endParaRPr lang="en-US" sz="3600" dirty="0" smtClean="0"/>
          </a:p>
          <a:p>
            <a:pPr marL="4572" indent="0">
              <a:lnSpc>
                <a:spcPct val="110000"/>
              </a:lnSpc>
              <a:spcAft>
                <a:spcPts val="1000"/>
              </a:spcAft>
              <a:buClr>
                <a:schemeClr val="tx1"/>
              </a:buClr>
              <a:buNone/>
            </a:pPr>
            <a:r>
              <a:rPr lang="en-US" sz="3600" dirty="0" smtClean="0"/>
              <a:t>Let’s stand up </a:t>
            </a:r>
            <a:r>
              <a:rPr lang="en-US" sz="3600" dirty="0" smtClean="0"/>
              <a:t>and </a:t>
            </a:r>
          </a:p>
          <a:p>
            <a:pPr marL="4572" indent="0">
              <a:lnSpc>
                <a:spcPct val="110000"/>
              </a:lnSpc>
              <a:spcAft>
                <a:spcPts val="1000"/>
              </a:spcAft>
              <a:buClr>
                <a:schemeClr val="tx1"/>
              </a:buClr>
              <a:buNone/>
            </a:pPr>
            <a:r>
              <a:rPr lang="en-US" sz="3600" smtClean="0"/>
              <a:t>Brain </a:t>
            </a:r>
            <a:r>
              <a:rPr lang="en-US" sz="3600" dirty="0" smtClean="0"/>
              <a:t>Break!</a:t>
            </a:r>
            <a:r>
              <a:rPr lang="en-US" sz="3600" dirty="0" smtClean="0"/>
              <a:t>! </a:t>
            </a:r>
            <a:endParaRPr lang="en-US" sz="3600" dirty="0" smtClean="0"/>
          </a:p>
        </p:txBody>
      </p:sp>
      <p:sp>
        <p:nvSpPr>
          <p:cNvPr id="8" name="Title 1"/>
          <p:cNvSpPr>
            <a:spLocks noGrp="1"/>
          </p:cNvSpPr>
          <p:nvPr>
            <p:ph type="title"/>
          </p:nvPr>
        </p:nvSpPr>
        <p:spPr>
          <a:xfrm>
            <a:off x="457200" y="274638"/>
            <a:ext cx="8229600" cy="1143000"/>
          </a:xfrm>
        </p:spPr>
        <p:txBody>
          <a:bodyPr>
            <a:normAutofit/>
          </a:bodyPr>
          <a:lstStyle/>
          <a:p>
            <a:pPr fontAlgn="base"/>
            <a:r>
              <a:rPr lang="en-US" sz="4400" b="0" dirty="0" smtClean="0"/>
              <a:t>Exciting Additions to </a:t>
            </a:r>
            <a:r>
              <a:rPr lang="en-US" sz="4400" b="0" dirty="0" err="1" smtClean="0"/>
              <a:t>GoNoodle</a:t>
            </a:r>
            <a:r>
              <a:rPr lang="en-US" sz="4400" b="0" dirty="0" smtClean="0"/>
              <a:t>!</a:t>
            </a:r>
            <a:endParaRPr lang="en-US" sz="4400" b="0"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518" y="3599449"/>
            <a:ext cx="28956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432748" y="5056774"/>
            <a:ext cx="2383436" cy="84962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67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r>
              <a:rPr lang="en-US" dirty="0" smtClean="0"/>
              <a:t>Be on time – every time</a:t>
            </a:r>
          </a:p>
          <a:p>
            <a:r>
              <a:rPr lang="en-US" dirty="0" smtClean="0"/>
              <a:t>Be prepared – bring back requested materials</a:t>
            </a:r>
          </a:p>
          <a:p>
            <a:r>
              <a:rPr lang="en-US" dirty="0" smtClean="0"/>
              <a:t>Be present </a:t>
            </a:r>
          </a:p>
          <a:p>
            <a:pPr marL="854075" lvl="1" indent="-396875"/>
            <a:r>
              <a:rPr lang="en-US" dirty="0" smtClean="0"/>
              <a:t>No side conversations</a:t>
            </a:r>
          </a:p>
          <a:p>
            <a:pPr marL="854075" lvl="1" indent="-396875"/>
            <a:r>
              <a:rPr lang="en-US" dirty="0" smtClean="0"/>
              <a:t>Avoid using your computer or cell phone</a:t>
            </a:r>
          </a:p>
          <a:p>
            <a:pPr marL="854075" lvl="1" indent="-396875"/>
            <a:r>
              <a:rPr lang="en-US" dirty="0" smtClean="0"/>
              <a:t>Avoid working on other tasks – stay focused on the topic at hand</a:t>
            </a:r>
          </a:p>
          <a:p>
            <a:r>
              <a:rPr lang="en-US" dirty="0" smtClean="0"/>
              <a:t>Be respectful of your peers and the facilitator</a:t>
            </a:r>
          </a:p>
          <a:p>
            <a:r>
              <a:rPr lang="en-US" dirty="0" smtClean="0"/>
              <a:t>Participate!</a:t>
            </a:r>
          </a:p>
          <a:p>
            <a:pPr lvl="2"/>
            <a:endParaRPr lang="en-US" dirty="0"/>
          </a:p>
        </p:txBody>
      </p:sp>
    </p:spTree>
    <p:extLst>
      <p:ext uri="{BB962C8B-B14F-4D97-AF65-F5344CB8AC3E}">
        <p14:creationId xmlns:p14="http://schemas.microsoft.com/office/powerpoint/2010/main" val="1999261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can YOU use a Brain Break?</a:t>
            </a:r>
            <a:endParaRPr lang="en-US" dirty="0"/>
          </a:p>
        </p:txBody>
      </p:sp>
      <p:sp>
        <p:nvSpPr>
          <p:cNvPr id="3" name="Content Placeholder 2"/>
          <p:cNvSpPr>
            <a:spLocks noGrp="1"/>
          </p:cNvSpPr>
          <p:nvPr>
            <p:ph idx="1"/>
          </p:nvPr>
        </p:nvSpPr>
        <p:spPr/>
        <p:txBody>
          <a:bodyPr/>
          <a:lstStyle/>
          <a:p>
            <a:pPr marL="4572" indent="0">
              <a:buNone/>
            </a:pPr>
            <a:r>
              <a:rPr lang="en-US" sz="4400" dirty="0" smtClean="0"/>
              <a:t>Brainstorm with a partner when you can incorporate a Brain Break with your students into your instructional day, week, or unit.</a:t>
            </a:r>
          </a:p>
          <a:p>
            <a:pPr marL="4572" indent="0">
              <a:buNone/>
            </a:pPr>
            <a:endParaRPr lang="en-US" dirty="0"/>
          </a:p>
        </p:txBody>
      </p:sp>
    </p:spTree>
    <p:extLst>
      <p:ext uri="{BB962C8B-B14F-4D97-AF65-F5344CB8AC3E}">
        <p14:creationId xmlns:p14="http://schemas.microsoft.com/office/powerpoint/2010/main" val="4668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2166938"/>
            <a:ext cx="8715375" cy="754062"/>
          </a:xfrm>
        </p:spPr>
        <p:txBody>
          <a:bodyPr>
            <a:noAutofit/>
          </a:bodyPr>
          <a:lstStyle/>
          <a:p>
            <a:r>
              <a:rPr lang="en-US" sz="5400" dirty="0" smtClean="0"/>
              <a:t>Wrap Up &amp; Exit Slip</a:t>
            </a:r>
            <a:endParaRPr lang="en-US" sz="5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2127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Next Time…</a:t>
            </a:r>
            <a:endParaRPr lang="en-US" dirty="0"/>
          </a:p>
        </p:txBody>
      </p:sp>
      <p:sp>
        <p:nvSpPr>
          <p:cNvPr id="3" name="Content Placeholder 2"/>
          <p:cNvSpPr>
            <a:spLocks noGrp="1"/>
          </p:cNvSpPr>
          <p:nvPr>
            <p:ph idx="1"/>
          </p:nvPr>
        </p:nvSpPr>
        <p:spPr/>
        <p:txBody>
          <a:bodyPr/>
          <a:lstStyle/>
          <a:p>
            <a:r>
              <a:rPr lang="en-US" dirty="0" smtClean="0"/>
              <a:t>Try a </a:t>
            </a:r>
            <a:r>
              <a:rPr lang="en-US" dirty="0" err="1" smtClean="0"/>
              <a:t>GoNoodle</a:t>
            </a:r>
            <a:r>
              <a:rPr lang="en-US" dirty="0" smtClean="0"/>
              <a:t> Activity in your classroom.</a:t>
            </a:r>
            <a:br>
              <a:rPr lang="en-US" dirty="0" smtClean="0"/>
            </a:br>
            <a:endParaRPr lang="en-US" dirty="0" smtClean="0"/>
          </a:p>
          <a:p>
            <a:r>
              <a:rPr lang="en-US" dirty="0" smtClean="0"/>
              <a:t>Review the Mathematical Standards for your grade level.</a:t>
            </a:r>
          </a:p>
          <a:p>
            <a:pPr lvl="1"/>
            <a:r>
              <a:rPr lang="en-US" dirty="0" smtClean="0"/>
              <a:t>We will spend time next month discussing what these will look like in your classroom</a:t>
            </a:r>
            <a:endParaRPr lang="en-US" dirty="0"/>
          </a:p>
        </p:txBody>
      </p:sp>
    </p:spTree>
    <p:extLst>
      <p:ext uri="{BB962C8B-B14F-4D97-AF65-F5344CB8AC3E}">
        <p14:creationId xmlns:p14="http://schemas.microsoft.com/office/powerpoint/2010/main" val="36088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 Slip</a:t>
            </a:r>
            <a:endParaRPr lang="en-US" dirty="0"/>
          </a:p>
        </p:txBody>
      </p:sp>
      <p:sp>
        <p:nvSpPr>
          <p:cNvPr id="3" name="Content Placeholder 2"/>
          <p:cNvSpPr>
            <a:spLocks noGrp="1"/>
          </p:cNvSpPr>
          <p:nvPr>
            <p:ph idx="1"/>
          </p:nvPr>
        </p:nvSpPr>
        <p:spPr/>
        <p:txBody>
          <a:bodyPr/>
          <a:lstStyle/>
          <a:p>
            <a:pPr marL="4572" indent="0">
              <a:buNone/>
            </a:pPr>
            <a:r>
              <a:rPr lang="en-US" dirty="0" smtClean="0"/>
              <a:t>Use a notecard on your table to complete one of the following sentence starters:</a:t>
            </a:r>
          </a:p>
          <a:p>
            <a:r>
              <a:rPr lang="en-US" dirty="0" smtClean="0"/>
              <a:t>I am excited about…</a:t>
            </a:r>
          </a:p>
          <a:p>
            <a:r>
              <a:rPr lang="en-US" dirty="0" smtClean="0"/>
              <a:t>Something I find challenging…</a:t>
            </a:r>
          </a:p>
          <a:p>
            <a:r>
              <a:rPr lang="en-US" dirty="0" smtClean="0"/>
              <a:t>I would like more information about…</a:t>
            </a:r>
          </a:p>
          <a:p>
            <a:r>
              <a:rPr lang="en-US" dirty="0" smtClean="0"/>
              <a:t>I really enjoyed…</a:t>
            </a:r>
            <a:endParaRPr lang="en-US" dirty="0"/>
          </a:p>
        </p:txBody>
      </p:sp>
    </p:spTree>
    <p:extLst>
      <p:ext uri="{BB962C8B-B14F-4D97-AF65-F5344CB8AC3E}">
        <p14:creationId xmlns:p14="http://schemas.microsoft.com/office/powerpoint/2010/main" val="20726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Our sessions will begin promptly at 2:30pm and will dismiss at 3:45pm</a:t>
            </a:r>
            <a:br>
              <a:rPr lang="en-US" sz="4000" dirty="0" smtClean="0"/>
            </a:br>
            <a:endParaRPr lang="en-US" sz="4000" dirty="0" smtClean="0"/>
          </a:p>
          <a:p>
            <a:r>
              <a:rPr lang="en-US" sz="4000" dirty="0" smtClean="0"/>
              <a:t>Parking</a:t>
            </a:r>
            <a:br>
              <a:rPr lang="en-US" sz="4000" dirty="0" smtClean="0"/>
            </a:br>
            <a:endParaRPr lang="en-US" sz="4000" dirty="0" smtClean="0"/>
          </a:p>
          <a:p>
            <a:r>
              <a:rPr lang="en-US" sz="4000" dirty="0" smtClean="0"/>
              <a:t>Restrooms/Facilities</a:t>
            </a:r>
          </a:p>
          <a:p>
            <a:endParaRPr lang="en-US" sz="4000" dirty="0"/>
          </a:p>
          <a:p>
            <a:r>
              <a:rPr lang="en-US" sz="4000" dirty="0" smtClean="0"/>
              <a:t>Table Assignments</a:t>
            </a:r>
          </a:p>
        </p:txBody>
      </p:sp>
    </p:spTree>
    <p:extLst>
      <p:ext uri="{BB962C8B-B14F-4D97-AF65-F5344CB8AC3E}">
        <p14:creationId xmlns:p14="http://schemas.microsoft.com/office/powerpoint/2010/main" val="10385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a:t>
            </a:r>
            <a:endParaRPr lang="en-US" dirty="0"/>
          </a:p>
        </p:txBody>
      </p:sp>
      <p:sp>
        <p:nvSpPr>
          <p:cNvPr id="3" name="Content Placeholder 2"/>
          <p:cNvSpPr>
            <a:spLocks noGrp="1"/>
          </p:cNvSpPr>
          <p:nvPr>
            <p:ph idx="1"/>
          </p:nvPr>
        </p:nvSpPr>
        <p:spPr/>
        <p:txBody>
          <a:bodyPr/>
          <a:lstStyle/>
          <a:p>
            <a:r>
              <a:rPr lang="en-US" dirty="0" smtClean="0"/>
              <a:t>Attendance will entered into Infinite Campus.  If you are marked absent, you will receive an automated message from Infinite Campus.  If you receive this message erroneously – please contact me (your facilitator) right away!</a:t>
            </a:r>
          </a:p>
          <a:p>
            <a:pPr>
              <a:buNone/>
            </a:pPr>
            <a:endParaRPr lang="en-US" dirty="0" smtClean="0"/>
          </a:p>
          <a:p>
            <a:r>
              <a:rPr lang="en-US" dirty="0" smtClean="0"/>
              <a:t>Heartland AEA credit will NOT be offered for our PLC Sessions this year.</a:t>
            </a:r>
          </a:p>
          <a:p>
            <a:endParaRPr lang="en-US" dirty="0" smtClean="0"/>
          </a:p>
          <a:p>
            <a:endParaRPr lang="en-US" dirty="0"/>
          </a:p>
        </p:txBody>
      </p:sp>
    </p:spTree>
    <p:extLst>
      <p:ext uri="{BB962C8B-B14F-4D97-AF65-F5344CB8AC3E}">
        <p14:creationId xmlns:p14="http://schemas.microsoft.com/office/powerpoint/2010/main" val="1001154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76200"/>
            <a:ext cx="8229600" cy="1143000"/>
          </a:xfrm>
        </p:spPr>
        <p:txBody>
          <a:bodyPr>
            <a:noAutofit/>
          </a:bodyPr>
          <a:lstStyle/>
          <a:p>
            <a:r>
              <a:rPr lang="en-US" sz="3700" dirty="0" smtClean="0">
                <a:solidFill>
                  <a:srgbClr val="FFC000"/>
                </a:solidFill>
                <a:latin typeface="Cambria" pitchFamily="18" charset="0"/>
              </a:rPr>
              <a:t>Getting to Know You…</a:t>
            </a:r>
            <a:endParaRPr lang="en-US" sz="3700" b="1" dirty="0">
              <a:solidFill>
                <a:srgbClr val="FFC000"/>
              </a:solidFill>
              <a:latin typeface="Cambria" pitchFamily="18" charset="0"/>
            </a:endParaRPr>
          </a:p>
        </p:txBody>
      </p:sp>
      <p:sp>
        <p:nvSpPr>
          <p:cNvPr id="2" name="Content Placeholder 1"/>
          <p:cNvSpPr>
            <a:spLocks noGrp="1"/>
          </p:cNvSpPr>
          <p:nvPr>
            <p:ph idx="1"/>
          </p:nvPr>
        </p:nvSpPr>
        <p:spPr>
          <a:xfrm>
            <a:off x="457200" y="1447800"/>
            <a:ext cx="8229600" cy="4525963"/>
          </a:xfrm>
        </p:spPr>
        <p:txBody>
          <a:bodyPr>
            <a:normAutofit/>
          </a:bodyPr>
          <a:lstStyle/>
          <a:p>
            <a:r>
              <a:rPr lang="en-US" sz="2800" dirty="0" smtClean="0">
                <a:latin typeface="Cambria" pitchFamily="18" charset="0"/>
              </a:rPr>
              <a:t>We will work together, as a Professional Learning Community, for 8 sessions throughout the school year. </a:t>
            </a:r>
          </a:p>
          <a:p>
            <a:r>
              <a:rPr lang="en-US" sz="2800" dirty="0" smtClean="0">
                <a:latin typeface="Cambria" pitchFamily="18" charset="0"/>
              </a:rPr>
              <a:t>Site, room, and time will stay the same for all 8 sessions. </a:t>
            </a:r>
          </a:p>
          <a:p>
            <a:r>
              <a:rPr lang="en-US" sz="2800" dirty="0" smtClean="0">
                <a:latin typeface="Cambria" pitchFamily="18" charset="0"/>
              </a:rPr>
              <a:t>Get to know you activity…</a:t>
            </a:r>
          </a:p>
          <a:p>
            <a:pPr lvl="1"/>
            <a:r>
              <a:rPr lang="en-US" sz="2000" dirty="0">
                <a:latin typeface="Cambria" pitchFamily="18" charset="0"/>
              </a:rPr>
              <a:t> </a:t>
            </a:r>
            <a:r>
              <a:rPr lang="en-US" sz="2000" dirty="0" smtClean="0">
                <a:latin typeface="Cambria" pitchFamily="18" charset="0"/>
              </a:rPr>
              <a:t>Name</a:t>
            </a:r>
          </a:p>
          <a:p>
            <a:pPr lvl="1"/>
            <a:r>
              <a:rPr lang="en-US" sz="2000" dirty="0" smtClean="0">
                <a:latin typeface="Cambria" pitchFamily="18" charset="0"/>
              </a:rPr>
              <a:t> School</a:t>
            </a:r>
          </a:p>
          <a:p>
            <a:pPr lvl="1"/>
            <a:r>
              <a:rPr lang="en-US" sz="2000" dirty="0">
                <a:latin typeface="Cambria" pitchFamily="18" charset="0"/>
              </a:rPr>
              <a:t> </a:t>
            </a:r>
            <a:r>
              <a:rPr lang="en-US" sz="2000" dirty="0" smtClean="0">
                <a:latin typeface="Cambria" pitchFamily="18" charset="0"/>
              </a:rPr>
              <a:t>Position</a:t>
            </a:r>
          </a:p>
          <a:p>
            <a:pPr marL="4572" indent="0">
              <a:buNone/>
            </a:pPr>
            <a:endParaRPr lang="en-US" sz="2000" dirty="0">
              <a:latin typeface="Cambria" pitchFamily="18" charset="0"/>
            </a:endParaRPr>
          </a:p>
        </p:txBody>
      </p:sp>
    </p:spTree>
    <p:extLst>
      <p:ext uri="{BB962C8B-B14F-4D97-AF65-F5344CB8AC3E}">
        <p14:creationId xmlns:p14="http://schemas.microsoft.com/office/powerpoint/2010/main" val="376462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1102636"/>
            <a:ext cx="8715375" cy="754062"/>
          </a:xfrm>
        </p:spPr>
        <p:txBody>
          <a:bodyPr>
            <a:noAutofit/>
          </a:bodyPr>
          <a:lstStyle/>
          <a:p>
            <a:r>
              <a:rPr lang="en-US" sz="7200" dirty="0" smtClean="0"/>
              <a:t>Literacy Update</a:t>
            </a:r>
            <a:endParaRPr lang="en-US" sz="7200" dirty="0"/>
          </a:p>
        </p:txBody>
      </p:sp>
      <p:sp>
        <p:nvSpPr>
          <p:cNvPr id="4" name="Text Placeholder 3"/>
          <p:cNvSpPr>
            <a:spLocks noGrp="1"/>
          </p:cNvSpPr>
          <p:nvPr>
            <p:ph type="body" idx="1"/>
          </p:nvPr>
        </p:nvSpPr>
        <p:spPr/>
        <p:txBody>
          <a:bodyPr/>
          <a:lstStyle/>
          <a:p>
            <a:r>
              <a:rPr lang="en-US" dirty="0" smtClean="0"/>
              <a:t>Website- What’s New?</a:t>
            </a:r>
            <a:endParaRPr lang="en-US" dirty="0"/>
          </a:p>
        </p:txBody>
      </p:sp>
    </p:spTree>
    <p:extLst>
      <p:ext uri="{BB962C8B-B14F-4D97-AF65-F5344CB8AC3E}">
        <p14:creationId xmlns:p14="http://schemas.microsoft.com/office/powerpoint/2010/main" val="326672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404040"/>
      </a:dk1>
      <a:lt1>
        <a:sysClr val="window" lastClr="FFFFFF"/>
      </a:lt1>
      <a:dk2>
        <a:srgbClr val="013668"/>
      </a:dk2>
      <a:lt2>
        <a:srgbClr val="A0C0E6"/>
      </a:lt2>
      <a:accent1>
        <a:srgbClr val="013668"/>
      </a:accent1>
      <a:accent2>
        <a:srgbClr val="EB9E00"/>
      </a:accent2>
      <a:accent3>
        <a:srgbClr val="9A3640"/>
      </a:accent3>
      <a:accent4>
        <a:srgbClr val="B1C55A"/>
      </a:accent4>
      <a:accent5>
        <a:srgbClr val="A0C0E6"/>
      </a:accent5>
      <a:accent6>
        <a:srgbClr val="8E8E8E"/>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MPS PD 2012">
  <a:themeElements>
    <a:clrScheme name="Custom 1">
      <a:dk1>
        <a:srgbClr val="404040"/>
      </a:dk1>
      <a:lt1>
        <a:sysClr val="window" lastClr="FFFFFF"/>
      </a:lt1>
      <a:dk2>
        <a:srgbClr val="013668"/>
      </a:dk2>
      <a:lt2>
        <a:srgbClr val="A0C0E6"/>
      </a:lt2>
      <a:accent1>
        <a:srgbClr val="013668"/>
      </a:accent1>
      <a:accent2>
        <a:srgbClr val="EB9E00"/>
      </a:accent2>
      <a:accent3>
        <a:srgbClr val="9A3640"/>
      </a:accent3>
      <a:accent4>
        <a:srgbClr val="B1C55A"/>
      </a:accent4>
      <a:accent5>
        <a:srgbClr val="A0C0E6"/>
      </a:accent5>
      <a:accent6>
        <a:srgbClr val="8E8E8E"/>
      </a:accent6>
      <a:hlink>
        <a:srgbClr val="C00000"/>
      </a:hlink>
      <a:folHlink>
        <a:srgbClr val="C0000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8A51CA6A5E29469210DFE023DA6042" ma:contentTypeVersion="0" ma:contentTypeDescription="Create a new document." ma:contentTypeScope="" ma:versionID="34b40d3b20eb8403f7ef61ef6d98f501">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C4F6A0-1F83-4DFA-BF27-CF340CA11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8DEA478-D9D7-41A8-9842-3136BE614004}">
  <ds:schemaRefs>
    <ds:schemaRef ds:uri="http://schemas.microsoft.com/sharepoint/v3/contenttype/forms"/>
  </ds:schemaRefs>
</ds:datastoreItem>
</file>

<file path=customXml/itemProps3.xml><?xml version="1.0" encoding="utf-8"?>
<ds:datastoreItem xmlns:ds="http://schemas.openxmlformats.org/officeDocument/2006/customXml" ds:itemID="{5E7F9D7A-8F2C-4FAE-9454-95755D97D52F}">
  <ds:schemaRefs>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14433</TotalTime>
  <Words>3687</Words>
  <Application>Microsoft Office PowerPoint</Application>
  <PresentationFormat>On-screen Show (4:3)</PresentationFormat>
  <Paragraphs>415</Paragraphs>
  <Slides>53</Slides>
  <Notes>41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DMPS PD 2012</vt:lpstr>
      <vt:lpstr>District PLC Meeting Elementary</vt:lpstr>
      <vt:lpstr>Agenda</vt:lpstr>
      <vt:lpstr>Welcome and Introductions</vt:lpstr>
      <vt:lpstr>The Purpose of the District PLCs</vt:lpstr>
      <vt:lpstr>Norms</vt:lpstr>
      <vt:lpstr>Logistics</vt:lpstr>
      <vt:lpstr>Attendance</vt:lpstr>
      <vt:lpstr>Getting to Know You…</vt:lpstr>
      <vt:lpstr>Literacy Update</vt:lpstr>
      <vt:lpstr>Curriculum Websites</vt:lpstr>
      <vt:lpstr>New to Literacy Website</vt:lpstr>
      <vt:lpstr>New to Literacy Website</vt:lpstr>
      <vt:lpstr>New to Literacy Website</vt:lpstr>
      <vt:lpstr>Literacy Website</vt:lpstr>
      <vt:lpstr>Website Resources</vt:lpstr>
      <vt:lpstr>Literacy Update</vt:lpstr>
      <vt:lpstr>Assessments Update</vt:lpstr>
      <vt:lpstr>Elementary Math Framework</vt:lpstr>
      <vt:lpstr>DMPS: Mathematics Framework 60 – 90 minutes daily</vt:lpstr>
      <vt:lpstr>Mathematics framework: A Review of Daily Math Review</vt:lpstr>
      <vt:lpstr>Daily Math Review: District Expectation</vt:lpstr>
      <vt:lpstr>Daily Math Review: The Purpose</vt:lpstr>
      <vt:lpstr>Daily Math Review: District Expectations</vt:lpstr>
      <vt:lpstr>Daily Math Review: Partner Reflection</vt:lpstr>
      <vt:lpstr>Daily Math Review: Resources</vt:lpstr>
      <vt:lpstr>Daily Math Review: The Framework</vt:lpstr>
      <vt:lpstr>Mathematics framework: A Review of MENTAL MATH</vt:lpstr>
      <vt:lpstr>Mental Math: District Expectation</vt:lpstr>
      <vt:lpstr>Mental Math: The Purpose</vt:lpstr>
      <vt:lpstr>Mental Math: The Logistics</vt:lpstr>
      <vt:lpstr>Mental Math: Resources</vt:lpstr>
      <vt:lpstr>Mathematics framework: Core Instruction </vt:lpstr>
      <vt:lpstr>Core Instruction: The Logistics</vt:lpstr>
      <vt:lpstr>Core Instruction: The Logistics</vt:lpstr>
      <vt:lpstr>Mathematics framework: The Math Block </vt:lpstr>
      <vt:lpstr>Math Framework: The Math Block 60 – 90 minutes daily</vt:lpstr>
      <vt:lpstr>Math Framework: The Math Block 60 – 90 minutes daily</vt:lpstr>
      <vt:lpstr>Math Framework: The Math Block 60 – 90 minutes daily</vt:lpstr>
      <vt:lpstr>Math Framework: The Math Block</vt:lpstr>
      <vt:lpstr>Elementary MATH DISTRICT PD 2013 - 2014</vt:lpstr>
      <vt:lpstr>Healthteacher.com</vt:lpstr>
      <vt:lpstr>PowerPoint Presentation</vt:lpstr>
      <vt:lpstr>PowerPoint Presentation</vt:lpstr>
      <vt:lpstr>Activating your Health Teacher Account</vt:lpstr>
      <vt:lpstr>Signing In to your Health Teacher Account</vt:lpstr>
      <vt:lpstr>GoNoodle! </vt:lpstr>
      <vt:lpstr>Exciting Additions to GoNoodle!</vt:lpstr>
      <vt:lpstr>PowerPoint Presentation</vt:lpstr>
      <vt:lpstr>Exciting Additions to GoNoodle!</vt:lpstr>
      <vt:lpstr>When can YOU use a Brain Break?</vt:lpstr>
      <vt:lpstr>Wrap Up &amp; Exit Slip</vt:lpstr>
      <vt:lpstr>For Next Time…</vt:lpstr>
      <vt:lpstr>Exit Slip</vt:lpstr>
    </vt:vector>
  </TitlesOfParts>
  <Company>Des Moines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Rohwer</dc:creator>
  <cp:lastModifiedBy>Elizabeth Griesel</cp:lastModifiedBy>
  <cp:revision>135</cp:revision>
  <cp:lastPrinted>2013-09-09T18:59:15Z</cp:lastPrinted>
  <dcterms:created xsi:type="dcterms:W3CDTF">2012-05-23T20:50:18Z</dcterms:created>
  <dcterms:modified xsi:type="dcterms:W3CDTF">2013-09-10T19:58:07Z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-724800433</vt:i4>
  </property>
  <property fmtid="{D5CDD505-2E9C-101B-9397-08002B2CF9AE}" pid="3" name="_NewReviewCycle">
    <vt:lpwstr/>
  </property>
  <property fmtid="{D5CDD505-2E9C-101B-9397-08002B2CF9AE}" pid="4" name="_EmailSubject">
    <vt:lpwstr>template</vt:lpwstr>
  </property>
  <property fmtid="{D5CDD505-2E9C-101B-9397-08002B2CF9AE}" pid="5" name="_AuthorEmail">
    <vt:lpwstr>Kellie.Hanlon@dmschools.org</vt:lpwstr>
  </property>
  <property fmtid="{D5CDD505-2E9C-101B-9397-08002B2CF9AE}" pid="6" name="_AuthorEmailDisplayName">
    <vt:lpwstr>Hanlon, Kellie</vt:lpwstr>
  </property>
  <property fmtid="{D5CDD505-2E9C-101B-9397-08002B2CF9AE}" pid="7" name="ContentTypeId">
    <vt:lpwstr>0x010100448A51CA6A5E29469210DFE023DA6042</vt:lpwstr>
  </property>
  <property fmtid="{D5CDD505-2E9C-101B-9397-08002B2CF9AE}" pid="8" name="_PreviousAdHocReviewCycleID">
    <vt:i4>862589764</vt:i4>
  </property>
</Properties>
</file>